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  <p:sldMasterId id="2147483702" r:id="rId8"/>
    <p:sldMasterId id="2147483703" r:id="rId9"/>
    <p:sldMasterId id="214748370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</p:sldIdLst>
  <p:sldSz cy="6858000" cx="12192000"/>
  <p:notesSz cx="6888150" cy="10020300"/>
  <p:embeddedFontLst>
    <p:embeddedFont>
      <p:font typeface="Geo"/>
      <p:regular r:id="rId50"/>
      <p: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Maven Pro"/>
      <p:regular r:id="rId60"/>
      <p:bold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Comfortaa"/>
      <p:regular r:id="rId70"/>
      <p:bold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156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56" orient="horz"/>
        <p:guide pos="216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0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19.xml"/><Relationship Id="rId74" Type="http://schemas.openxmlformats.org/officeDocument/2006/relationships/font" Target="fonts/OpenSans-italic.fntdata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71" Type="http://schemas.openxmlformats.org/officeDocument/2006/relationships/font" Target="fonts/Comfortaa-bold.fntdata"/><Relationship Id="rId70" Type="http://schemas.openxmlformats.org/officeDocument/2006/relationships/font" Target="fonts/Comfortaa-regular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avenPro-bold.fntdata"/><Relationship Id="rId20" Type="http://schemas.openxmlformats.org/officeDocument/2006/relationships/slide" Target="slides/slide9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1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0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3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2.xml"/><Relationship Id="rId67" Type="http://schemas.openxmlformats.org/officeDocument/2006/relationships/font" Target="fonts/HelveticaNeue-bold.fntdata"/><Relationship Id="rId60" Type="http://schemas.openxmlformats.org/officeDocument/2006/relationships/font" Target="fonts/MavenPro-regular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Geo-italic.fntdata"/><Relationship Id="rId50" Type="http://schemas.openxmlformats.org/officeDocument/2006/relationships/font" Target="fonts/Geo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Roboto-boldItalic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Roboto-italic.fntdata"/><Relationship Id="rId13" Type="http://schemas.openxmlformats.org/officeDocument/2006/relationships/slide" Target="slides/slide2.xml"/><Relationship Id="rId57" Type="http://schemas.openxmlformats.org/officeDocument/2006/relationships/font" Target="fonts/Nunito-bold.fntdata"/><Relationship Id="rId12" Type="http://schemas.openxmlformats.org/officeDocument/2006/relationships/slide" Target="slides/slide1.xml"/><Relationship Id="rId56" Type="http://schemas.openxmlformats.org/officeDocument/2006/relationships/font" Target="fonts/Nunito-regular.fntdata"/><Relationship Id="rId15" Type="http://schemas.openxmlformats.org/officeDocument/2006/relationships/slide" Target="slides/slide4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3.xml"/><Relationship Id="rId58" Type="http://schemas.openxmlformats.org/officeDocument/2006/relationships/font" Target="fonts/Nunito-italic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8" y="1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63eb51b28_0_310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a63eb51b28_0_310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a63eb51b28_0_310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63eb51b28_0_385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a63eb51b28_0_385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ga63eb51b28_0_385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10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0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a63eb51b28_0_420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a63eb51b28_0_420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a63eb51b28_0_420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63eb51b28_0_342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a63eb51b28_0_342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a63eb51b28_0_342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IDEA DE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con los que contamos: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cuántos 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qué variables representan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a qué periodo se corresponde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cómo los particionamos en train y test (octubre a marzo y marzo a abril respectivamente, por eso los colores diferentes)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insights recolectados </a:t>
            </a:r>
            <a:r>
              <a:rPr b="1" lang="en-US"/>
              <a:t>(?)→ de ésto no plasmé nada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DE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Sender_state: Estado de Brasil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Sender_zipcode: Código postal (de 5 dígitos)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Receiver_state: Estado de Brasil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Receiver_zipcode: Código postal (de 5 dígitos)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Shipment_type: Método de envío (normal, express, super).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Quantity: Cantidad de productos en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Service: Servicio del correo con el cual se realizó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Status: Estado del envío (set: listo para ser enviado, sent: enviado, done: entregado, failed: no entregado, cancelled: cancelado).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Date_created: Fecha de creación del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Date_sent: Fecha y hora en que se realizó el envío (salió del correo).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Date_visit: Fecha y hora en que se entregó el envío al destinatario.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Shipment_days: Días hábiles entre que el envío fue enviado (salió del correo) y que fue entregado.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IDEA DE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con los que contamos: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cuántos 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qué variables representan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a qué periodo se corresponde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cómo los particionamos en train y test (octubre a marzo y marzo a abril respectivamente, por eso los colores diferentes)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insights recolectados </a:t>
            </a:r>
            <a:r>
              <a:rPr b="1" lang="en-US"/>
              <a:t>(?)→ de ésto no plasmé nada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DE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Sender_state: Estado de Brasil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Sender_zipcode: Código postal (de 5 dígitos)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Receiver_state: Estado de Brasil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Receiver_zipcode: Código postal (de 5 dígitos)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Shipment_type: Método de envío (normal, express, super).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Quantity: Cantidad de productos en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Service: Servicio del correo con el cual se realizó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Status: Estado del envío (set: listo para ser enviado, sent: enviado, done: entregado, failed: no entregado, cancelled: cancelado).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Date_created: Fecha de creación del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Date_sent: Fecha y hora en que se realizó el envío (salió del correo).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Date_visit: Fecha y hora en que se entregó el envío al destinatario.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Shipment_days: Días hábiles entre que el envío fue enviado (salió del correo) y que fue entregado.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IDEA DE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con los que contamos: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cuántos 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qué variables representan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a qué periodo se corresponde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cómo los particionamos en train y test (octubre a marzo y marzo a abril respectivamente, por eso los colores diferentes)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insights recolectados </a:t>
            </a:r>
            <a:r>
              <a:rPr b="1" lang="en-US"/>
              <a:t>(?)→ de ésto no plasmé nada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DE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Sender_state: Estado de Brasil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Sender_zipcode: Código postal (de 5 dígitos)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Receiver_state: Estado de Brasil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Receiver_zipcode: Código postal (de 5 dígitos)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Shipment_type: Método de envío (normal, express, super).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Quantity: Cantidad de productos en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Service: Servicio del correo con el cual se realizó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Status: Estado del envío (set: listo para ser enviado, sent: enviado, done: entregado, failed: no entregado, cancelled: cancelado).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Date_created: Fecha de creación del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Date_sent: Fecha y hora en que se realizó el envío (salió del correo).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Date_visit: Fecha y hora en que se entregó el envío al destinatario.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Shipment_days: Días hábiles entre que el envío fue enviado (salió del correo) y que fue entregado.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IDEA DE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con los que contamos: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cuántos 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qué variables representan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a qué periodo se corresponde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cómo los particionamos en train y test (octubre a marzo y marzo a abril respectivamente, por eso los colores diferentes)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insights recolectados </a:t>
            </a:r>
            <a:r>
              <a:rPr b="1" lang="en-US"/>
              <a:t>(?)→ de ésto no plasmé nada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DE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Sender_state: Estado de Brasil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Sender_zipcode: Código postal (de 5 dígitos)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Receiver_state: Estado de Brasil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Receiver_zipcode: Código postal (de 5 dígitos)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Shipment_type: Método de envío (normal, express, super).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Quantity: Cantidad de productos en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Service: Servicio del correo con el cual se realizó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Status: Estado del envío (set: listo para ser enviado, sent: enviado, done: entregado, failed: no entregado, cancelled: cancelado).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Date_created: Fecha de creación del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Date_sent: Fecha y hora en que se realizó el envío (salió del correo).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Date_visit: Fecha y hora en que se entregó el envío al destinatario.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Shipment_days: Días hábiles entre que el envío fue enviado (salió del correo) y que fue entregado.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IDEA DE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con los que contamos: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cuántos 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qué variables representan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a qué periodo se corresponde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cómo los particionamos en train y test (octubre a marzo y marzo a abril respectivamente, por eso los colores diferentes)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/>
              <a:t>insights recolectados </a:t>
            </a:r>
            <a:r>
              <a:rPr b="1" lang="en-US"/>
              <a:t>(?)→ de ésto no plasmé nada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DATOS DE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Sender_state: Estado de Brasil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Sender_zipcode: Código postal (de 5 dígitos) de donde sale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Receiver_state: Estado de Brasil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Receiver_zipcode: Código postal (de 5 dígitos) a donde llega 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Shipment_type: Método de envío (normal, express, super).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Quantity: Cantidad de productos en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Service: Servicio del correo con el cual se realizó un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Status: Estado del envío (set: listo para ser enviado, sent: enviado, done: entregado, failed: no entregado, cancelled: cancelado).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Date_created: Fecha de creación del envío.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Date_sent: Fecha y hora en que se realizó el envío (salió del correo).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Date_visit: Fecha y hora en que se entregó el envío al destinatario.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Shipment_days: Días hábiles entre que el envío fue enviado (salió del correo) y que fue entregado.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2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8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18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8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3e7a329a0_2_33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53e7a329a0_2_33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g53e7a329a0_2_33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19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63eb51b28_0_502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a63eb51b28_0_502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ga63eb51b28_0_502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0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p20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0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1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1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21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a63eb51b28_0_573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a63eb51b28_0_573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ga63eb51b28_0_573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a63eb51b28_0_202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ga63eb51b28_0_202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ga63eb51b28_0_202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63eb51b28_0_235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a63eb51b28_0_235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ga63eb51b28_0_235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6804cb7c1_0_6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a6804cb7c1_0_6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a6804cb7c1_0_6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3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3" name="Google Shape;543;p3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645ca6d47_0_50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a645ca6d47_0_50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a645ca6d47_0_50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a645ca6d47_0_79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a645ca6d47_0_79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a645ca6d47_0_79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a645ca6d47_0_1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4" name="Google Shape;1304;ga645ca6d47_0_1:notes"/>
          <p:cNvSpPr txBox="1"/>
          <p:nvPr>
            <p:ph idx="12" type="sldNum"/>
          </p:nvPr>
        </p:nvSpPr>
        <p:spPr>
          <a:xfrm>
            <a:off x="3901698" y="9517547"/>
            <a:ext cx="298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ga645ca6d47_0_1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4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24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4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5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25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25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6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7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p27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7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8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8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9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9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4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63eb51b28_0_0:notes"/>
          <p:cNvSpPr txBox="1"/>
          <p:nvPr>
            <p:ph idx="1" type="body"/>
          </p:nvPr>
        </p:nvSpPr>
        <p:spPr>
          <a:xfrm>
            <a:off x="688817" y="4759643"/>
            <a:ext cx="5510400" cy="4509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a63eb51b28_0_0:notes"/>
          <p:cNvSpPr/>
          <p:nvPr>
            <p:ph idx="2" type="sldImg"/>
          </p:nvPr>
        </p:nvSpPr>
        <p:spPr>
          <a:xfrm>
            <a:off x="106363" y="752475"/>
            <a:ext cx="6675300" cy="37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6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7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p7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8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:notes"/>
          <p:cNvSpPr/>
          <p:nvPr>
            <p:ph idx="2" type="sldImg"/>
          </p:nvPr>
        </p:nvSpPr>
        <p:spPr>
          <a:xfrm>
            <a:off x="106363" y="752475"/>
            <a:ext cx="6675437" cy="3756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9:notes"/>
          <p:cNvSpPr txBox="1"/>
          <p:nvPr>
            <p:ph idx="1" type="body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722" name="Google Shape;722;p9:notes"/>
          <p:cNvSpPr txBox="1"/>
          <p:nvPr>
            <p:ph idx="12" type="sldNum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www.showeet.com/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www.showeet.com/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914400" y="2130437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828800" y="3886201"/>
            <a:ext cx="8534400" cy="1267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8112226" y="6525344"/>
            <a:ext cx="3379246" cy="17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4000" y="360000"/>
            <a:ext cx="2736000" cy="83582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36004" y="6322434"/>
            <a:ext cx="3788834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336550" y="4600662"/>
            <a:ext cx="87072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ay shading">
  <p:cSld name="Light gray shading">
    <p:bg>
      <p:bgPr>
        <a:gradFill>
          <a:gsLst>
            <a:gs pos="0">
              <a:schemeClr val="lt1"/>
            </a:gs>
            <a:gs pos="100000">
              <a:srgbClr val="DBDBD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2"/>
          <p:cNvGrpSpPr/>
          <p:nvPr/>
        </p:nvGrpSpPr>
        <p:grpSpPr>
          <a:xfrm>
            <a:off x="328173" y="6237314"/>
            <a:ext cx="439241" cy="439240"/>
            <a:chOff x="186858" y="6096003"/>
            <a:chExt cx="580550" cy="580549"/>
          </a:xfrm>
        </p:grpSpPr>
        <p:sp>
          <p:nvSpPr>
            <p:cNvPr id="83" name="Google Shape;83;p12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1784573" y="764704"/>
            <a:ext cx="9797833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474646"/>
              </a:buClr>
              <a:buSzPts val="2000"/>
              <a:buFont typeface="Arial"/>
              <a:buNone/>
              <a:defRPr sz="2000" cap="small">
                <a:solidFill>
                  <a:srgbClr val="474646"/>
                </a:solidFill>
              </a:defRPr>
            </a:lvl1pPr>
            <a:lvl2pPr lvl="1" algn="ctr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1784573" y="147096"/>
            <a:ext cx="9797833" cy="617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74646"/>
              </a:buClr>
              <a:buSzPts val="4001"/>
              <a:buFont typeface="Arial"/>
              <a:buNone/>
              <a:defRPr sz="4000">
                <a:solidFill>
                  <a:srgbClr val="47464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19390" l="0" r="18501" t="0"/>
          <a:stretch/>
        </p:blipFill>
        <p:spPr>
          <a:xfrm>
            <a:off x="10560496" y="5593034"/>
            <a:ext cx="1095488" cy="10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328173" y="6237314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269239" y="2084172"/>
            <a:ext cx="11653523" cy="1270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58"/>
              <a:buFont typeface="Calibri"/>
              <a:buNone/>
              <a:defRPr sz="7058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&amp; Contents Layout">
  <p:cSld name="3_Images &amp; Contents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>
            <p:ph idx="2" type="pic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9"/>
          <p:cNvSpPr/>
          <p:nvPr>
            <p:ph idx="3" type="pic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9"/>
          <p:cNvSpPr/>
          <p:nvPr>
            <p:ph idx="4" type="pic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9"/>
          <p:cNvSpPr/>
          <p:nvPr>
            <p:ph idx="5" type="pic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9"/>
          <p:cNvSpPr/>
          <p:nvPr>
            <p:ph idx="6" type="pic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&amp; Contents Layout">
  <p:cSld name="Images &amp; Contents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112" name="Google Shape;112;p20"/>
            <p:cNvSpPr/>
            <p:nvPr/>
          </p:nvSpPr>
          <p:spPr>
            <a:xfrm flipH="1" rot="10800000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 flipH="1" rot="10800000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 flipH="1" rot="10800000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 flipH="1" rot="10800000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 flipH="1" rot="10800000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E:\002-KIMS BUSINESS\007-02-MaxPPT-Contents\150902-com-Global-Laptop\mo900.png" id="117" name="Google Shape;117;p20"/>
          <p:cNvPicPr preferRelativeResize="0"/>
          <p:nvPr/>
        </p:nvPicPr>
        <p:blipFill rotWithShape="1">
          <a:blip r:embed="rId2">
            <a:alphaModFix/>
          </a:blip>
          <a:srcRect b="0" l="18253" r="0" t="0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>
            <p:ph idx="2" type="pic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252000" spcFirstLastPara="1" rIns="91425" wrap="square" tIns="216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0"/>
            <a:ext cx="12192000" cy="3886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F8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KBM-정애\014-Fullppt\PNG이미지\탭.png" id="123" name="Google Shape;12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6552" y="1709312"/>
            <a:ext cx="3530683" cy="434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KBM-정애\014-Fullppt\PNG이미지\핸드폰.png"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310" y="3259539"/>
            <a:ext cx="2660906" cy="3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>
            <p:ph idx="2" type="pic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"/>
          <p:cNvSpPr/>
          <p:nvPr>
            <p:ph idx="3" type="pic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40000" y="180000"/>
            <a:ext cx="86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8112226" y="6525344"/>
            <a:ext cx="3379246" cy="17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19093" y="6696638"/>
            <a:ext cx="3154710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600"/>
              <a:buFont typeface="Verdana"/>
              <a:buNone/>
            </a:pPr>
            <a:r>
              <a:rPr b="0" i="0" lang="en-US" sz="600" u="none" cap="none" strike="noStrike">
                <a:solidFill>
                  <a:srgbClr val="717074"/>
                </a:solidFill>
                <a:latin typeface="Verdana"/>
                <a:ea typeface="Verdana"/>
                <a:cs typeface="Verdana"/>
                <a:sym typeface="Verdana"/>
              </a:rPr>
              <a:t>© Copyright 2015 Pi Data Strategy &amp; Consulting. Todos los derechos reservados.</a:t>
            </a:r>
            <a:endParaRPr/>
          </a:p>
        </p:txBody>
      </p:sp>
      <p:sp>
        <p:nvSpPr>
          <p:cNvPr id="29" name="Google Shape;29;p3"/>
          <p:cNvSpPr txBox="1"/>
          <p:nvPr/>
        </p:nvSpPr>
        <p:spPr>
          <a:xfrm>
            <a:off x="119093" y="6696637"/>
            <a:ext cx="3505447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717074"/>
                </a:solidFill>
                <a:latin typeface="Verdana"/>
                <a:ea typeface="Verdana"/>
                <a:cs typeface="Verdana"/>
                <a:sym typeface="Verdana"/>
              </a:rPr>
              <a:t>© Copyright 2015 Pi Data Strategy &amp; Consulting. Todos los derechos reservados.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Images &amp; Contents Layout">
  <p:cSld name="16_Images &amp; Contents Layout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>
            <p:ph idx="2" type="pic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3"/>
          <p:cNvSpPr/>
          <p:nvPr>
            <p:ph idx="3" type="pic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Images &amp; Contents Layout">
  <p:cSld name="23_Images &amp; Contents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>
            <p:ph idx="2" type="pic"/>
          </p:nvPr>
        </p:nvSpPr>
        <p:spPr>
          <a:xfrm>
            <a:off x="3728244" y="2682240"/>
            <a:ext cx="3600000" cy="417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4"/>
          <p:cNvSpPr/>
          <p:nvPr>
            <p:ph idx="3" type="pic"/>
          </p:nvPr>
        </p:nvSpPr>
        <p:spPr>
          <a:xfrm>
            <a:off x="0" y="2682240"/>
            <a:ext cx="3600000" cy="417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5" name="Google Shape;135;p24"/>
          <p:cNvGrpSpPr/>
          <p:nvPr/>
        </p:nvGrpSpPr>
        <p:grpSpPr>
          <a:xfrm>
            <a:off x="11766624" y="0"/>
            <a:ext cx="425376" cy="6858000"/>
            <a:chOff x="11760629" y="0"/>
            <a:chExt cx="425376" cy="6858000"/>
          </a:xfrm>
        </p:grpSpPr>
        <p:sp>
          <p:nvSpPr>
            <p:cNvPr id="136" name="Google Shape;136;p24"/>
            <p:cNvSpPr/>
            <p:nvPr/>
          </p:nvSpPr>
          <p:spPr>
            <a:xfrm>
              <a:off x="11973317" y="0"/>
              <a:ext cx="21268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11760629" y="0"/>
              <a:ext cx="21268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Images &amp; Contents Layout">
  <p:cSld name="24_Images &amp; Contents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>
            <p:ph idx="2" type="pic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5"/>
          <p:cNvSpPr/>
          <p:nvPr>
            <p:ph idx="3" type="pic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5"/>
          <p:cNvSpPr/>
          <p:nvPr>
            <p:ph idx="4" type="pic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Images &amp; Contents Layout">
  <p:cSld name="25_Images &amp; Contents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>
            <p:ph idx="2" type="pic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1908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6"/>
          <p:cNvSpPr/>
          <p:nvPr>
            <p:ph idx="3" type="pic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36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6"/>
          <p:cNvSpPr/>
          <p:nvPr>
            <p:ph idx="4" type="pic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36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Images &amp; Contents Layout">
  <p:cSld name="19_Images &amp; Contents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>
            <p:ph idx="2" type="pic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>
            <p:ph idx="2" type="pic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8"/>
          <p:cNvSpPr/>
          <p:nvPr/>
        </p:nvSpPr>
        <p:spPr>
          <a:xfrm rot="5400000">
            <a:off x="0" y="0"/>
            <a:ext cx="1097280" cy="10972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&amp; Contents Layout">
  <p:cSld name="8_Images &amp;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0" y="3265715"/>
            <a:ext cx="12192000" cy="3592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/>
          <p:nvPr>
            <p:ph idx="2" type="pic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9"/>
          <p:cNvSpPr/>
          <p:nvPr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1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eft">
  <p:cSld name="Title - Lef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623887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623887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76" name="Google Shape;176;p33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177" name="Google Shape;177;p33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8488" y="229538"/>
            <a:ext cx="1627773" cy="451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/>
          <p:nvPr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28711" l="82917" r="1038" t="7269"/>
          <a:stretch/>
        </p:blipFill>
        <p:spPr>
          <a:xfrm>
            <a:off x="8880313" y="116634"/>
            <a:ext cx="3311691" cy="13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46852"/>
          <a:stretch/>
        </p:blipFill>
        <p:spPr>
          <a:xfrm>
            <a:off x="0" y="3222002"/>
            <a:ext cx="12192000" cy="363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ctrTitle"/>
          </p:nvPr>
        </p:nvSpPr>
        <p:spPr>
          <a:xfrm>
            <a:off x="335360" y="2160000"/>
            <a:ext cx="10656914" cy="9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36000" wrap="square" tIns="45700">
            <a:noAutofit/>
          </a:bodyPr>
          <a:lstStyle>
            <a:lvl1pPr lv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D0023C"/>
              </a:buClr>
              <a:buSzPts val="5600"/>
              <a:buFont typeface="Arial"/>
              <a:buNone/>
              <a:defRPr b="1" sz="5600">
                <a:solidFill>
                  <a:srgbClr val="D002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336000" y="5472000"/>
            <a:ext cx="60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336000" y="3096001"/>
            <a:ext cx="10656544" cy="134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450"/>
              </a:spcBef>
              <a:spcAft>
                <a:spcPts val="0"/>
              </a:spcAft>
              <a:buClr>
                <a:srgbClr val="D0023C"/>
              </a:buClr>
              <a:buSzPts val="3600"/>
              <a:buFont typeface="Arial"/>
              <a:buNone/>
              <a:defRPr sz="3600">
                <a:solidFill>
                  <a:srgbClr val="D0023C"/>
                </a:solidFill>
              </a:defRPr>
            </a:lvl1pPr>
            <a:lvl2pPr indent="-228600" lvl="1" marL="9144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rgbClr val="D0023C"/>
              </a:buClr>
              <a:buSzPts val="3600"/>
              <a:buNone/>
              <a:defRPr sz="3600">
                <a:solidFill>
                  <a:srgbClr val="D0023C"/>
                </a:solidFill>
              </a:defRPr>
            </a:lvl2pPr>
            <a:lvl3pPr indent="-228600" lvl="2" marL="13716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3pPr>
            <a:lvl4pPr indent="-228600" lvl="3" marL="182880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SzPts val="3600"/>
              <a:buFont typeface="Arial"/>
              <a:buNone/>
              <a:defRPr sz="3600">
                <a:solidFill>
                  <a:srgbClr val="D0023C"/>
                </a:solidFill>
              </a:defRPr>
            </a:lvl4pPr>
            <a:lvl5pPr indent="-228600" lvl="4" marL="2286000" algn="l">
              <a:lnSpc>
                <a:spcPct val="116666"/>
              </a:lnSpc>
              <a:spcBef>
                <a:spcPts val="45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ight">
  <p:cSld name="Title - Righ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1784569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" type="subTitle"/>
          </p:nvPr>
        </p:nvSpPr>
        <p:spPr>
          <a:xfrm>
            <a:off x="1784569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86" name="Google Shape;186;p34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187" name="Google Shape;187;p34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96" y="229538"/>
            <a:ext cx="1627773" cy="4511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/>
          <p:nvPr/>
        </p:nvSpPr>
        <p:spPr>
          <a:xfrm>
            <a:off x="173936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ight (dark)">
  <p:cSld name="Title - Right (dark)">
    <p:bg>
      <p:bgPr>
        <a:solidFill>
          <a:srgbClr val="222A3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1784569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1" type="subTitle"/>
          </p:nvPr>
        </p:nvSpPr>
        <p:spPr>
          <a:xfrm>
            <a:off x="1784569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72B4E0"/>
              </a:buClr>
              <a:buSzPts val="2800"/>
              <a:buNone/>
              <a:defRPr sz="2800">
                <a:solidFill>
                  <a:srgbClr val="72B4E0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5"/>
          <p:cNvGrpSpPr/>
          <p:nvPr/>
        </p:nvGrpSpPr>
        <p:grpSpPr>
          <a:xfrm>
            <a:off x="328166" y="6237312"/>
            <a:ext cx="439241" cy="439240"/>
            <a:chOff x="186858" y="6096003"/>
            <a:chExt cx="580550" cy="580549"/>
          </a:xfrm>
        </p:grpSpPr>
        <p:sp>
          <p:nvSpPr>
            <p:cNvPr id="198" name="Google Shape;198;p35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96" y="229538"/>
            <a:ext cx="1622504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/>
          <p:nvPr/>
        </p:nvSpPr>
        <p:spPr>
          <a:xfrm>
            <a:off x="173936" y="95859"/>
            <a:ext cx="1593494" cy="720080"/>
          </a:xfrm>
          <a:prstGeom prst="rect">
            <a:avLst/>
          </a:prstGeom>
          <a:solidFill>
            <a:srgbClr val="222A35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eft (dark)">
  <p:cSld name="Title - Left (dark)">
    <p:bg>
      <p:bgPr>
        <a:solidFill>
          <a:srgbClr val="222A3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623887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623887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2B4E0"/>
              </a:buClr>
              <a:buSzPts val="2800"/>
              <a:buNone/>
              <a:defRPr sz="2800">
                <a:solidFill>
                  <a:srgbClr val="72B4E0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6"/>
          <p:cNvGrpSpPr/>
          <p:nvPr/>
        </p:nvGrpSpPr>
        <p:grpSpPr>
          <a:xfrm>
            <a:off x="328166" y="6237312"/>
            <a:ext cx="439241" cy="439240"/>
            <a:chOff x="186858" y="6096003"/>
            <a:chExt cx="580550" cy="580549"/>
          </a:xfrm>
        </p:grpSpPr>
        <p:sp>
          <p:nvSpPr>
            <p:cNvPr id="208" name="Google Shape;208;p36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3757" y="229538"/>
            <a:ext cx="1622504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/>
          <p:nvPr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222A35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- Left (dark)">
  <p:cSld name="1_Title - Left (dark)">
    <p:bg>
      <p:bgPr>
        <a:solidFill>
          <a:srgbClr val="6B7F8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623887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623887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2B4E0"/>
              </a:buClr>
              <a:buSzPts val="2800"/>
              <a:buNone/>
              <a:defRPr sz="2800">
                <a:solidFill>
                  <a:srgbClr val="72B4E0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6" name="Google Shape;216;p37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37"/>
          <p:cNvGrpSpPr/>
          <p:nvPr/>
        </p:nvGrpSpPr>
        <p:grpSpPr>
          <a:xfrm>
            <a:off x="328166" y="6237312"/>
            <a:ext cx="439241" cy="439240"/>
            <a:chOff x="186858" y="6096003"/>
            <a:chExt cx="580550" cy="580549"/>
          </a:xfrm>
        </p:grpSpPr>
        <p:sp>
          <p:nvSpPr>
            <p:cNvPr id="218" name="Google Shape;218;p37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F2F2F2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3757" y="229538"/>
            <a:ext cx="1622504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/>
          <p:nvPr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6B7F80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ansition" type="title">
  <p:cSld name="TITLE">
    <p:bg>
      <p:bgPr>
        <a:solidFill>
          <a:srgbClr val="222A35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72B4E0"/>
              </a:buClr>
              <a:buSzPts val="3200"/>
              <a:buNone/>
              <a:defRPr sz="3200">
                <a:solidFill>
                  <a:srgbClr val="72B4E0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39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56" y="6214072"/>
            <a:ext cx="1627773" cy="45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 rotWithShape="1">
          <a:blip r:embed="rId4">
            <a:alphaModFix/>
          </a:blip>
          <a:srcRect b="19390" l="0" r="18500" t="0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9"/>
          <p:cNvGrpSpPr/>
          <p:nvPr/>
        </p:nvGrpSpPr>
        <p:grpSpPr>
          <a:xfrm>
            <a:off x="8704796" y="6336792"/>
            <a:ext cx="1470980" cy="307777"/>
            <a:chOff x="8616280" y="6285754"/>
            <a:chExt cx="1470980" cy="307777"/>
          </a:xfrm>
        </p:grpSpPr>
        <p:sp>
          <p:nvSpPr>
            <p:cNvPr id="232" name="Google Shape;232;p39"/>
            <p:cNvSpPr txBox="1"/>
            <p:nvPr/>
          </p:nvSpPr>
          <p:spPr>
            <a:xfrm>
              <a:off x="8616280" y="6285754"/>
              <a:ext cx="1470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Made with       by </a:t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544347" y="6374509"/>
              <a:ext cx="152053" cy="130265"/>
            </a:xfrm>
            <a:custGeom>
              <a:rect b="b" l="l" r="r" t="t"/>
              <a:pathLst>
                <a:path extrusionOk="0" h="432707" w="504825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bg>
      <p:bgPr>
        <a:solidFill>
          <a:srgbClr val="222A35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ctrTitle"/>
          </p:nvPr>
        </p:nvSpPr>
        <p:spPr>
          <a:xfrm>
            <a:off x="479376" y="228855"/>
            <a:ext cx="11233248" cy="9541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56" y="6214075"/>
            <a:ext cx="1627773" cy="45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994" y="1426467"/>
            <a:ext cx="6338473" cy="5238748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00" kx="0" rotWithShape="0" algn="bl" stA="52000" stPos="0" sy="-100000" ky="0"/>
          </a:effectLst>
        </p:spPr>
      </p:pic>
      <p:sp>
        <p:nvSpPr>
          <p:cNvPr id="239" name="Google Shape;239;p40"/>
          <p:cNvSpPr/>
          <p:nvPr>
            <p:ph idx="2" type="pic"/>
          </p:nvPr>
        </p:nvSpPr>
        <p:spPr>
          <a:xfrm>
            <a:off x="1489943" y="1700811"/>
            <a:ext cx="5616575" cy="3168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6B7F8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6B7F8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0" name="Google Shape;240;p40"/>
          <p:cNvPicPr preferRelativeResize="0"/>
          <p:nvPr/>
        </p:nvPicPr>
        <p:blipFill rotWithShape="1">
          <a:blip r:embed="rId5">
            <a:alphaModFix/>
          </a:blip>
          <a:srcRect b="19390" l="0" r="18500" t="0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ay shading">
  <p:cSld name="Light gray shading">
    <p:bg>
      <p:bgPr>
        <a:gradFill>
          <a:gsLst>
            <a:gs pos="0">
              <a:schemeClr val="lt1"/>
            </a:gs>
            <a:gs pos="100000">
              <a:srgbClr val="DBDBD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42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247" name="Google Shape;247;p42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1784570" y="764704"/>
            <a:ext cx="979783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rgbClr val="2F363F"/>
              </a:buClr>
              <a:buSzPts val="2000"/>
              <a:buNone/>
              <a:defRPr sz="2000" cap="small">
                <a:solidFill>
                  <a:srgbClr val="2F363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1784570" y="147094"/>
            <a:ext cx="9797832" cy="617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363F"/>
              </a:buClr>
              <a:buSzPts val="4000"/>
              <a:buFont typeface="Open Sans"/>
              <a:buNone/>
              <a:defRPr sz="4000">
                <a:solidFill>
                  <a:srgbClr val="2F36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2">
            <a:alphaModFix/>
          </a:blip>
          <a:srcRect b="19390" l="0" r="18501" t="0"/>
          <a:stretch/>
        </p:blipFill>
        <p:spPr>
          <a:xfrm>
            <a:off x="10560496" y="5593032"/>
            <a:ext cx="1095488" cy="10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59" name="Google Shape;259;p4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44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45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266" name="Google Shape;266;p4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67" name="Google Shape;267;p4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4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70" name="Google Shape;270;p4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4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74" name="Google Shape;274;p4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" name="Google Shape;278;p4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79" name="Google Shape;279;p4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4" name="Google Shape;284;p45"/>
          <p:cNvGrpSpPr/>
          <p:nvPr/>
        </p:nvGrpSpPr>
        <p:grpSpPr>
          <a:xfrm>
            <a:off x="6724671" y="0"/>
            <a:ext cx="5085429" cy="5118802"/>
            <a:chOff x="5043503" y="0"/>
            <a:chExt cx="3814072" cy="3839101"/>
          </a:xfrm>
        </p:grpSpPr>
        <p:sp>
          <p:nvSpPr>
            <p:cNvPr id="285" name="Google Shape;285;p4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" name="Google Shape;287;p4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288" name="Google Shape;288;p4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Google Shape;291;p4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" name="Google Shape;292;p45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293" name="Google Shape;293;p4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" name="Google Shape;295;p4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5"/>
          <p:cNvSpPr txBox="1"/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1" type="subTitle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picture | white logo" showMasterSp="0">
  <p:cSld name="Title | picture | white log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" type="body"/>
          </p:nvPr>
        </p:nvSpPr>
        <p:spPr>
          <a:xfrm>
            <a:off x="336004" y="6322434"/>
            <a:ext cx="3788834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8782" y="124191"/>
            <a:ext cx="3395893" cy="133243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type="title"/>
          </p:nvPr>
        </p:nvSpPr>
        <p:spPr>
          <a:xfrm>
            <a:off x="336000" y="5400002"/>
            <a:ext cx="10656544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335361" y="5949282"/>
            <a:ext cx="1065654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rgbClr val="D0023C"/>
              </a:buClr>
              <a:buSzPts val="3600"/>
              <a:buNone/>
              <a:defRPr sz="3600">
                <a:solidFill>
                  <a:srgbClr val="D0023C"/>
                </a:solidFill>
              </a:defRPr>
            </a:lvl2pPr>
            <a:lvl3pPr indent="-228600" lvl="2" marL="13716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3pPr>
            <a:lvl4pPr indent="-228600" lvl="3" marL="182880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SzPts val="3600"/>
              <a:buFont typeface="Arial"/>
              <a:buNone/>
              <a:defRPr sz="3600">
                <a:solidFill>
                  <a:srgbClr val="D0023C"/>
                </a:solidFill>
              </a:defRPr>
            </a:lvl4pPr>
            <a:lvl5pPr indent="-228600" lvl="4" marL="2286000" algn="l">
              <a:lnSpc>
                <a:spcPct val="116666"/>
              </a:lnSpc>
              <a:spcBef>
                <a:spcPts val="45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6"/>
          <p:cNvGrpSpPr/>
          <p:nvPr/>
        </p:nvGrpSpPr>
        <p:grpSpPr>
          <a:xfrm>
            <a:off x="195693" y="4542"/>
            <a:ext cx="1644286" cy="1846047"/>
            <a:chOff x="146769" y="3406"/>
            <a:chExt cx="1233214" cy="1384535"/>
          </a:xfrm>
        </p:grpSpPr>
        <p:grpSp>
          <p:nvGrpSpPr>
            <p:cNvPr id="306" name="Google Shape;306;p4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07" name="Google Shape;307;p4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4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10" name="Google Shape;310;p4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4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14" name="Google Shape;314;p4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8" name="Google Shape;318;p46"/>
          <p:cNvGrpSpPr/>
          <p:nvPr/>
        </p:nvGrpSpPr>
        <p:grpSpPr>
          <a:xfrm>
            <a:off x="9033446" y="3872011"/>
            <a:ext cx="2914863" cy="2986000"/>
            <a:chOff x="6775084" y="2904008"/>
            <a:chExt cx="2186147" cy="2239500"/>
          </a:xfrm>
        </p:grpSpPr>
        <p:grpSp>
          <p:nvGrpSpPr>
            <p:cNvPr id="319" name="Google Shape;319;p4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20" name="Google Shape;320;p4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4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23" name="Google Shape;323;p4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4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27" name="Google Shape;327;p4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4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32" name="Google Shape;332;p4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7" name="Google Shape;337;p46"/>
          <p:cNvSpPr txBox="1"/>
          <p:nvPr>
            <p:ph type="title"/>
          </p:nvPr>
        </p:nvSpPr>
        <p:spPr>
          <a:xfrm>
            <a:off x="1098667" y="2151767"/>
            <a:ext cx="78104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4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41" name="Google Shape;341;p4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7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5" name="Google Shape;345;p47"/>
          <p:cNvSpPr txBox="1"/>
          <p:nvPr>
            <p:ph idx="2" type="body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4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49" name="Google Shape;349;p4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48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4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55" name="Google Shape;355;p4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9"/>
          <p:cNvSpPr txBox="1"/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9" name="Google Shape;359;p49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50"/>
          <p:cNvGrpSpPr/>
          <p:nvPr/>
        </p:nvGrpSpPr>
        <p:grpSpPr>
          <a:xfrm>
            <a:off x="9155619" y="1674"/>
            <a:ext cx="3023172" cy="3468988"/>
            <a:chOff x="6790514" y="1256"/>
            <a:chExt cx="2267379" cy="2601741"/>
          </a:xfrm>
        </p:grpSpPr>
        <p:grpSp>
          <p:nvGrpSpPr>
            <p:cNvPr id="362" name="Google Shape;362;p50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363" name="Google Shape;363;p5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5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67" name="Google Shape;367;p5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5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71" name="Google Shape;371;p5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3" name="Google Shape;373;p50"/>
          <p:cNvSpPr txBox="1"/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5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77" name="Google Shape;377;p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51"/>
          <p:cNvSpPr txBox="1"/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idx="1" type="subTitle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sp>
        <p:nvSpPr>
          <p:cNvPr id="381" name="Google Shape;381;p51"/>
          <p:cNvSpPr txBox="1"/>
          <p:nvPr>
            <p:ph idx="2" type="body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2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385" name="Google Shape;385;p5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accent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53"/>
          <p:cNvGrpSpPr/>
          <p:nvPr/>
        </p:nvGrpSpPr>
        <p:grpSpPr>
          <a:xfrm>
            <a:off x="69" y="5465600"/>
            <a:ext cx="12192049" cy="1392400"/>
            <a:chOff x="52" y="4099200"/>
            <a:chExt cx="9144036" cy="1044300"/>
          </a:xfrm>
        </p:grpSpPr>
        <p:grpSp>
          <p:nvGrpSpPr>
            <p:cNvPr id="391" name="Google Shape;391;p5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392" name="Google Shape;392;p5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" name="Google Shape;396;p5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397" name="Google Shape;397;p5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5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03" name="Google Shape;403;p5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" name="Google Shape;407;p5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08" name="Google Shape;408;p5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5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12" name="Google Shape;412;p5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5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18" name="Google Shape;418;p5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5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23" name="Google Shape;423;p5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5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27" name="Google Shape;427;p5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5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33" name="Google Shape;433;p5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5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38" name="Google Shape;438;p5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5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43" name="Google Shape;443;p5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5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47" name="Google Shape;447;p5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" name="Google Shape;451;p5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52" name="Google Shape;452;p5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57" name="Google Shape;457;p5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5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63" name="Google Shape;463;p5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5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68" name="Google Shape;468;p5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5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72" name="Google Shape;472;p5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5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77" name="Google Shape;477;p5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5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483" name="Google Shape;483;p5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7" name="Google Shape;487;p5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488" name="Google Shape;488;p5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5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492" name="Google Shape;492;p5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5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498" name="Google Shape;498;p5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5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03" name="Google Shape;503;p5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5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08" name="Google Shape;508;p5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5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12" name="Google Shape;512;p5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3"/>
          <p:cNvSpPr txBox="1"/>
          <p:nvPr>
            <p:ph type="title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53"/>
          <p:cNvSpPr txBox="1"/>
          <p:nvPr>
            <p:ph idx="1" type="body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53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chemeClr val="accent5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picture | red logo" showMasterSp="0">
  <p:cSld name="Title | picture | red log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idx="1" type="body"/>
          </p:nvPr>
        </p:nvSpPr>
        <p:spPr>
          <a:xfrm>
            <a:off x="336004" y="6322434"/>
            <a:ext cx="3788834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4000" y="360000"/>
            <a:ext cx="2736000" cy="83582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336000" y="5400002"/>
            <a:ext cx="10656544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335361" y="5949282"/>
            <a:ext cx="1065654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rgbClr val="D0023C"/>
              </a:buClr>
              <a:buSzPts val="3600"/>
              <a:buNone/>
              <a:defRPr sz="3600">
                <a:solidFill>
                  <a:srgbClr val="D0023C"/>
                </a:solidFill>
              </a:defRPr>
            </a:lvl2pPr>
            <a:lvl3pPr indent="-228600" lvl="2" marL="1371600" algn="l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3pPr>
            <a:lvl4pPr indent="-228600" lvl="3" marL="182880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SzPts val="3600"/>
              <a:buFont typeface="Arial"/>
              <a:buNone/>
              <a:defRPr sz="3600">
                <a:solidFill>
                  <a:srgbClr val="D0023C"/>
                </a:solidFill>
              </a:defRPr>
            </a:lvl4pPr>
            <a:lvl5pPr indent="-228600" lvl="4" marL="2286000" algn="l">
              <a:lnSpc>
                <a:spcPct val="116666"/>
              </a:lnSpc>
              <a:spcBef>
                <a:spcPts val="45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D0023C"/>
                </a:solidFill>
              </a:defRPr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accen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312000" y="234000"/>
            <a:ext cx="11568000" cy="6390000"/>
          </a:xfrm>
          <a:prstGeom prst="rect">
            <a:avLst/>
          </a:prstGeom>
          <a:gradFill>
            <a:gsLst>
              <a:gs pos="0">
                <a:srgbClr val="000000">
                  <a:alpha val="69803"/>
                </a:srgbClr>
              </a:gs>
              <a:gs pos="99000">
                <a:srgbClr val="000000">
                  <a:alpha val="8627"/>
                </a:srgbClr>
              </a:gs>
              <a:gs pos="100000">
                <a:srgbClr val="000000">
                  <a:alpha val="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542400" y="378000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412801" y="378000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6283200" y="378000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9153600" y="378000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5" type="body"/>
          </p:nvPr>
        </p:nvSpPr>
        <p:spPr>
          <a:xfrm>
            <a:off x="542400" y="2545467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6" type="body"/>
          </p:nvPr>
        </p:nvSpPr>
        <p:spPr>
          <a:xfrm>
            <a:off x="3412801" y="2545467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7" type="body"/>
          </p:nvPr>
        </p:nvSpPr>
        <p:spPr>
          <a:xfrm>
            <a:off x="6283200" y="2545467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8" type="body"/>
          </p:nvPr>
        </p:nvSpPr>
        <p:spPr>
          <a:xfrm>
            <a:off x="9153600" y="2545467"/>
            <a:ext cx="2592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 showMasterSp="0">
  <p:cSld name="Divi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/>
          <p:nvPr/>
        </p:nvSpPr>
        <p:spPr>
          <a:xfrm>
            <a:off x="312000" y="260648"/>
            <a:ext cx="11568000" cy="6390000"/>
          </a:xfrm>
          <a:prstGeom prst="rect">
            <a:avLst/>
          </a:prstGeom>
          <a:gradFill>
            <a:gsLst>
              <a:gs pos="0">
                <a:srgbClr val="000000">
                  <a:alpha val="69803"/>
                </a:srgbClr>
              </a:gs>
              <a:gs pos="99000">
                <a:srgbClr val="000000">
                  <a:alpha val="8627"/>
                </a:srgbClr>
              </a:gs>
              <a:gs pos="100000">
                <a:srgbClr val="000000">
                  <a:alpha val="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542400" y="692698"/>
            <a:ext cx="6417696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i="1" sz="16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20pt">
  <p:cSld name="Title and Content - 20p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body"/>
          </p:nvPr>
        </p:nvSpPr>
        <p:spPr>
          <a:xfrm>
            <a:off x="816000" y="1512002"/>
            <a:ext cx="1056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indent="-3556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556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2000"/>
              <a:buChar char="–"/>
              <a:defRPr sz="2000"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240000" y="180000"/>
            <a:ext cx="86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815999" y="6246246"/>
            <a:ext cx="595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8112226" y="6525344"/>
            <a:ext cx="3379246" cy="17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- 20pt">
  <p:cSld name="Two Content - 20p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15996" y="1512002"/>
            <a:ext cx="5088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indent="-3556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556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2000"/>
              <a:buChar char="–"/>
              <a:defRPr sz="2000"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6240001" y="1512002"/>
            <a:ext cx="5328608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indent="-3556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556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2000"/>
              <a:buChar char="–"/>
              <a:defRPr sz="2000"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240000" y="180000"/>
            <a:ext cx="86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815999" y="6246246"/>
            <a:ext cx="595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1pPr>
            <a:lvl2pPr indent="-228600" lvl="1" marL="9144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8112226" y="6525344"/>
            <a:ext cx="3379246" cy="17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8112226" y="6525344"/>
            <a:ext cx="3379246" cy="17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4C4C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MMG_Header.jpg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16" y="2"/>
            <a:ext cx="12168372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12192000" cy="125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240000" y="180000"/>
            <a:ext cx="86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rgbClr val="D0023C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8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Open Sans"/>
              <a:buNone/>
              <a:defRPr b="1" i="0" sz="4000" u="none" cap="none" strike="noStrike">
                <a:solidFill>
                  <a:srgbClr val="2F3A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6B7F8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6B7F8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6B7F8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2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887756" y="3078"/>
            <a:ext cx="7694645" cy="617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b="1" i="0" sz="3200" u="none" cap="small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1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buClr>
                <a:schemeClr val="dk2"/>
              </a:buClr>
              <a:buSzPts val="1200"/>
              <a:buFont typeface="Nunito"/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ogimet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8"/>
          <p:cNvPicPr preferRelativeResize="0"/>
          <p:nvPr/>
        </p:nvPicPr>
        <p:blipFill rotWithShape="1">
          <a:blip r:embed="rId3">
            <a:alphaModFix/>
          </a:blip>
          <a:srcRect b="11115" l="196" r="2091" t="14650"/>
          <a:stretch/>
        </p:blipFill>
        <p:spPr>
          <a:xfrm>
            <a:off x="-15241" y="-12700"/>
            <a:ext cx="12207241" cy="616989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8"/>
          <p:cNvSpPr/>
          <p:nvPr/>
        </p:nvSpPr>
        <p:spPr>
          <a:xfrm>
            <a:off x="-5715" y="-12700"/>
            <a:ext cx="12207240" cy="6169890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8"/>
          <p:cNvSpPr txBox="1"/>
          <p:nvPr/>
        </p:nvSpPr>
        <p:spPr>
          <a:xfrm>
            <a:off x="-15240" y="6236117"/>
            <a:ext cx="12192000" cy="62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Emmanuel Gianuzzi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Lucas Lascano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i="1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b="1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Cristian Salgado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0" i="1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 Mentor:  Nahuel Almeira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| Git: </a:t>
            </a:r>
            <a:endParaRPr b="1" i="0" sz="18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58"/>
          <p:cNvSpPr txBox="1"/>
          <p:nvPr/>
        </p:nvSpPr>
        <p:spPr>
          <a:xfrm>
            <a:off x="1703512" y="1196752"/>
            <a:ext cx="8260156" cy="40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Predicción de ausentismo de pacientes en una institución de salud</a:t>
            </a:r>
            <a:endParaRPr b="1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/>
          <p:nvPr/>
        </p:nvSpPr>
        <p:spPr>
          <a:xfrm>
            <a:off x="1120627" y="12371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 Zoom Puntos 7 y 8: Exploración 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sual y Análisis Estadístico</a:t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18" name="Google Shape;818;p67"/>
          <p:cNvGrpSpPr/>
          <p:nvPr/>
        </p:nvGrpSpPr>
        <p:grpSpPr>
          <a:xfrm>
            <a:off x="7870588" y="1124838"/>
            <a:ext cx="1640172" cy="426252"/>
            <a:chOff x="7254447" y="3067744"/>
            <a:chExt cx="826200" cy="433800"/>
          </a:xfrm>
        </p:grpSpPr>
        <p:sp>
          <p:nvSpPr>
            <p:cNvPr id="819" name="Google Shape;819;p67"/>
            <p:cNvSpPr/>
            <p:nvPr/>
          </p:nvSpPr>
          <p:spPr>
            <a:xfrm>
              <a:off x="7254447" y="3067744"/>
              <a:ext cx="826200" cy="433800"/>
            </a:xfrm>
            <a:prstGeom prst="roundRect">
              <a:avLst>
                <a:gd fmla="val 10000" name="adj"/>
              </a:avLst>
            </a:prstGeom>
            <a:solidFill>
              <a:srgbClr val="297FB8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7"/>
            <p:cNvSpPr txBox="1"/>
            <p:nvPr/>
          </p:nvSpPr>
          <p:spPr>
            <a:xfrm>
              <a:off x="7267152" y="3080449"/>
              <a:ext cx="8010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Estado del Turno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21" name="Google Shape;821;p67"/>
          <p:cNvPicPr preferRelativeResize="0"/>
          <p:nvPr/>
        </p:nvPicPr>
        <p:blipFill rotWithShape="1">
          <a:blip r:embed="rId3">
            <a:alphaModFix/>
          </a:blip>
          <a:srcRect b="0" l="0" r="0" t="7672"/>
          <a:stretch/>
        </p:blipFill>
        <p:spPr>
          <a:xfrm>
            <a:off x="6112250" y="1641275"/>
            <a:ext cx="48027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7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3" name="Google Shape;823;p67"/>
          <p:cNvGrpSpPr/>
          <p:nvPr/>
        </p:nvGrpSpPr>
        <p:grpSpPr>
          <a:xfrm flipH="1">
            <a:off x="67451" y="154906"/>
            <a:ext cx="961688" cy="633467"/>
            <a:chOff x="3757134" y="4929368"/>
            <a:chExt cx="2265994" cy="1492617"/>
          </a:xfrm>
        </p:grpSpPr>
        <p:sp>
          <p:nvSpPr>
            <p:cNvPr id="824" name="Google Shape;824;p67"/>
            <p:cNvSpPr/>
            <p:nvPr/>
          </p:nvSpPr>
          <p:spPr>
            <a:xfrm>
              <a:off x="5132302" y="5256081"/>
              <a:ext cx="890826" cy="949190"/>
            </a:xfrm>
            <a:custGeom>
              <a:rect b="b" l="l" r="r" t="t"/>
              <a:pathLst>
                <a:path extrusionOk="0" h="2943225" w="2762250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7"/>
            <p:cNvSpPr/>
            <p:nvPr/>
          </p:nvSpPr>
          <p:spPr>
            <a:xfrm>
              <a:off x="3757134" y="4929368"/>
              <a:ext cx="1357596" cy="1282996"/>
            </a:xfrm>
            <a:custGeom>
              <a:rect b="b" l="l" r="r" t="t"/>
              <a:pathLst>
                <a:path extrusionOk="0" h="1282996" w="13575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7"/>
            <p:cNvSpPr/>
            <p:nvPr/>
          </p:nvSpPr>
          <p:spPr>
            <a:xfrm>
              <a:off x="5302155" y="5999045"/>
              <a:ext cx="422939" cy="422631"/>
            </a:xfrm>
            <a:custGeom>
              <a:rect b="b" l="l" r="r" t="t"/>
              <a:pathLst>
                <a:path extrusionOk="0" h="422631" w="422939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7"/>
            <p:cNvSpPr/>
            <p:nvPr/>
          </p:nvSpPr>
          <p:spPr>
            <a:xfrm>
              <a:off x="4051218" y="5999046"/>
              <a:ext cx="422631" cy="422939"/>
            </a:xfrm>
            <a:custGeom>
              <a:rect b="b" l="l" r="r" t="t"/>
              <a:pathLst>
                <a:path extrusionOk="0" h="422939" w="422631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3765526" y="5768156"/>
              <a:ext cx="1345454" cy="104442"/>
            </a:xfrm>
            <a:custGeom>
              <a:rect b="b" l="l" r="r" t="t"/>
              <a:pathLst>
                <a:path extrusionOk="0" h="323850" w="41719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5138002" y="5768156"/>
              <a:ext cx="880872" cy="104442"/>
            </a:xfrm>
            <a:custGeom>
              <a:rect b="b" l="l" r="r" t="t"/>
              <a:pathLst>
                <a:path extrusionOk="0" h="323850" w="2752725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5258671" y="5360939"/>
              <a:ext cx="509921" cy="362474"/>
            </a:xfrm>
            <a:custGeom>
              <a:rect b="b" l="l" r="r" t="t"/>
              <a:pathLst>
                <a:path extrusionOk="0" h="1123950" w="15811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7"/>
            <p:cNvSpPr/>
            <p:nvPr/>
          </p:nvSpPr>
          <p:spPr>
            <a:xfrm>
              <a:off x="5232179" y="5152344"/>
              <a:ext cx="138232" cy="98298"/>
            </a:xfrm>
            <a:custGeom>
              <a:rect b="b" l="l" r="r" t="t"/>
              <a:pathLst>
                <a:path extrusionOk="0" h="304800" w="428625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7"/>
            <p:cNvSpPr/>
            <p:nvPr/>
          </p:nvSpPr>
          <p:spPr>
            <a:xfrm>
              <a:off x="4076344" y="5021092"/>
              <a:ext cx="476700" cy="476700"/>
            </a:xfrm>
            <a:prstGeom prst="mathPlus">
              <a:avLst>
                <a:gd fmla="val 23520" name="adj1"/>
              </a:avLst>
            </a:pr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" name="Google Shape;833;p67"/>
          <p:cNvSpPr/>
          <p:nvPr/>
        </p:nvSpPr>
        <p:spPr>
          <a:xfrm>
            <a:off x="11459751" y="91526"/>
            <a:ext cx="504687" cy="565218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D00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4" name="Google Shape;8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4806437"/>
            <a:ext cx="4732160" cy="121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7"/>
          <p:cNvPicPr preferRelativeResize="0"/>
          <p:nvPr/>
        </p:nvPicPr>
        <p:blipFill rotWithShape="1">
          <a:blip r:embed="rId5">
            <a:alphaModFix/>
          </a:blip>
          <a:srcRect b="0" l="0" r="46360" t="23141"/>
          <a:stretch/>
        </p:blipFill>
        <p:spPr>
          <a:xfrm>
            <a:off x="1332400" y="2770300"/>
            <a:ext cx="2863868" cy="135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67"/>
          <p:cNvGrpSpPr/>
          <p:nvPr/>
        </p:nvGrpSpPr>
        <p:grpSpPr>
          <a:xfrm>
            <a:off x="2354870" y="2121006"/>
            <a:ext cx="818929" cy="426252"/>
            <a:chOff x="7254447" y="3067744"/>
            <a:chExt cx="826200" cy="433800"/>
          </a:xfrm>
        </p:grpSpPr>
        <p:sp>
          <p:nvSpPr>
            <p:cNvPr id="837" name="Google Shape;837;p67"/>
            <p:cNvSpPr/>
            <p:nvPr/>
          </p:nvSpPr>
          <p:spPr>
            <a:xfrm>
              <a:off x="7254447" y="3067744"/>
              <a:ext cx="826200" cy="433800"/>
            </a:xfrm>
            <a:prstGeom prst="roundRect">
              <a:avLst>
                <a:gd fmla="val 10000" name="adj"/>
              </a:avLst>
            </a:prstGeom>
            <a:solidFill>
              <a:srgbClr val="FF99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7"/>
            <p:cNvSpPr txBox="1"/>
            <p:nvPr/>
          </p:nvSpPr>
          <p:spPr>
            <a:xfrm>
              <a:off x="7371696" y="3080490"/>
              <a:ext cx="543000" cy="40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HC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9" name="Google Shape;839;p67"/>
          <p:cNvSpPr txBox="1"/>
          <p:nvPr/>
        </p:nvSpPr>
        <p:spPr>
          <a:xfrm>
            <a:off x="1244600" y="4349975"/>
            <a:ext cx="34122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~15% de los turnos no posee Historia Clínica (paciente). Se estima que son errores en el ingreso de datos.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8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68"/>
          <p:cNvGrpSpPr/>
          <p:nvPr/>
        </p:nvGrpSpPr>
        <p:grpSpPr>
          <a:xfrm flipH="1">
            <a:off x="67451" y="154906"/>
            <a:ext cx="961688" cy="633467"/>
            <a:chOff x="3757134" y="4929368"/>
            <a:chExt cx="2265994" cy="1492617"/>
          </a:xfrm>
        </p:grpSpPr>
        <p:sp>
          <p:nvSpPr>
            <p:cNvPr id="847" name="Google Shape;847;p68"/>
            <p:cNvSpPr/>
            <p:nvPr/>
          </p:nvSpPr>
          <p:spPr>
            <a:xfrm>
              <a:off x="5132302" y="5256081"/>
              <a:ext cx="890826" cy="949190"/>
            </a:xfrm>
            <a:custGeom>
              <a:rect b="b" l="l" r="r" t="t"/>
              <a:pathLst>
                <a:path extrusionOk="0" h="2943225" w="2762250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8"/>
            <p:cNvSpPr/>
            <p:nvPr/>
          </p:nvSpPr>
          <p:spPr>
            <a:xfrm>
              <a:off x="3757134" y="4929368"/>
              <a:ext cx="1357596" cy="1282996"/>
            </a:xfrm>
            <a:custGeom>
              <a:rect b="b" l="l" r="r" t="t"/>
              <a:pathLst>
                <a:path extrusionOk="0" h="1282996" w="13575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8"/>
            <p:cNvSpPr/>
            <p:nvPr/>
          </p:nvSpPr>
          <p:spPr>
            <a:xfrm>
              <a:off x="5302155" y="5999045"/>
              <a:ext cx="422939" cy="422631"/>
            </a:xfrm>
            <a:custGeom>
              <a:rect b="b" l="l" r="r" t="t"/>
              <a:pathLst>
                <a:path extrusionOk="0" h="422631" w="422939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8"/>
            <p:cNvSpPr/>
            <p:nvPr/>
          </p:nvSpPr>
          <p:spPr>
            <a:xfrm>
              <a:off x="4051218" y="5999046"/>
              <a:ext cx="422631" cy="422939"/>
            </a:xfrm>
            <a:custGeom>
              <a:rect b="b" l="l" r="r" t="t"/>
              <a:pathLst>
                <a:path extrusionOk="0" h="422939" w="422631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3765526" y="5768156"/>
              <a:ext cx="1345454" cy="104442"/>
            </a:xfrm>
            <a:custGeom>
              <a:rect b="b" l="l" r="r" t="t"/>
              <a:pathLst>
                <a:path extrusionOk="0" h="323850" w="41719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8"/>
            <p:cNvSpPr/>
            <p:nvPr/>
          </p:nvSpPr>
          <p:spPr>
            <a:xfrm>
              <a:off x="5138002" y="5768156"/>
              <a:ext cx="880872" cy="104442"/>
            </a:xfrm>
            <a:custGeom>
              <a:rect b="b" l="l" r="r" t="t"/>
              <a:pathLst>
                <a:path extrusionOk="0" h="323850" w="2752725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8"/>
            <p:cNvSpPr/>
            <p:nvPr/>
          </p:nvSpPr>
          <p:spPr>
            <a:xfrm>
              <a:off x="5258671" y="5360939"/>
              <a:ext cx="509921" cy="362474"/>
            </a:xfrm>
            <a:custGeom>
              <a:rect b="b" l="l" r="r" t="t"/>
              <a:pathLst>
                <a:path extrusionOk="0" h="1123950" w="15811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5232179" y="5152344"/>
              <a:ext cx="138232" cy="98298"/>
            </a:xfrm>
            <a:custGeom>
              <a:rect b="b" l="l" r="r" t="t"/>
              <a:pathLst>
                <a:path extrusionOk="0" h="304800" w="428625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4076344" y="5021092"/>
              <a:ext cx="476700" cy="476700"/>
            </a:xfrm>
            <a:prstGeom prst="mathPlus">
              <a:avLst>
                <a:gd fmla="val 23520" name="adj1"/>
              </a:avLst>
            </a:pr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68"/>
          <p:cNvSpPr/>
          <p:nvPr/>
        </p:nvSpPr>
        <p:spPr>
          <a:xfrm>
            <a:off x="11459751" y="91526"/>
            <a:ext cx="504687" cy="565218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D00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50" y="1400675"/>
            <a:ext cx="10066018" cy="49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68"/>
          <p:cNvGrpSpPr/>
          <p:nvPr/>
        </p:nvGrpSpPr>
        <p:grpSpPr>
          <a:xfrm>
            <a:off x="5487085" y="851608"/>
            <a:ext cx="907629" cy="396656"/>
            <a:chOff x="5099511" y="3184798"/>
            <a:chExt cx="913200" cy="452700"/>
          </a:xfrm>
        </p:grpSpPr>
        <p:sp>
          <p:nvSpPr>
            <p:cNvPr id="859" name="Google Shape;859;p68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8"/>
            <p:cNvSpPr txBox="1"/>
            <p:nvPr/>
          </p:nvSpPr>
          <p:spPr>
            <a:xfrm>
              <a:off x="5112774" y="3198061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Edad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1" name="Google Shape;861;p68"/>
          <p:cNvSpPr/>
          <p:nvPr/>
        </p:nvSpPr>
        <p:spPr>
          <a:xfrm>
            <a:off x="1120627" y="12371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 Zoom Puntos 7 y 8: Exploración 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sual y Análisis Estadístico</a:t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9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69"/>
          <p:cNvGrpSpPr/>
          <p:nvPr/>
        </p:nvGrpSpPr>
        <p:grpSpPr>
          <a:xfrm flipH="1">
            <a:off x="66316" y="154742"/>
            <a:ext cx="962946" cy="633417"/>
            <a:chOff x="3757134" y="4929368"/>
            <a:chExt cx="2269134" cy="1492617"/>
          </a:xfrm>
        </p:grpSpPr>
        <p:sp>
          <p:nvSpPr>
            <p:cNvPr id="869" name="Google Shape;869;p69"/>
            <p:cNvSpPr/>
            <p:nvPr/>
          </p:nvSpPr>
          <p:spPr>
            <a:xfrm>
              <a:off x="5132302" y="5256081"/>
              <a:ext cx="893966" cy="952537"/>
            </a:xfrm>
            <a:custGeom>
              <a:rect b="b" l="l" r="r" t="t"/>
              <a:pathLst>
                <a:path extrusionOk="0" h="2943225" w="2762250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3757134" y="4929368"/>
              <a:ext cx="1357596" cy="1282996"/>
            </a:xfrm>
            <a:custGeom>
              <a:rect b="b" l="l" r="r" t="t"/>
              <a:pathLst>
                <a:path extrusionOk="0" h="1282996" w="13575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5302155" y="5999045"/>
              <a:ext cx="422939" cy="422631"/>
            </a:xfrm>
            <a:custGeom>
              <a:rect b="b" l="l" r="r" t="t"/>
              <a:pathLst>
                <a:path extrusionOk="0" h="422631" w="422939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4051218" y="5999046"/>
              <a:ext cx="422631" cy="422939"/>
            </a:xfrm>
            <a:custGeom>
              <a:rect b="b" l="l" r="r" t="t"/>
              <a:pathLst>
                <a:path extrusionOk="0" h="422939" w="422631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3765526" y="5768156"/>
              <a:ext cx="1343778" cy="104810"/>
            </a:xfrm>
            <a:custGeom>
              <a:rect b="b" l="l" r="r" t="t"/>
              <a:pathLst>
                <a:path extrusionOk="0" h="323850" w="41719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5138002" y="5768156"/>
              <a:ext cx="882718" cy="104810"/>
            </a:xfrm>
            <a:custGeom>
              <a:rect b="b" l="l" r="r" t="t"/>
              <a:pathLst>
                <a:path extrusionOk="0" h="323850" w="2752725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5258671" y="5360939"/>
              <a:ext cx="511719" cy="363752"/>
            </a:xfrm>
            <a:custGeom>
              <a:rect b="b" l="l" r="r" t="t"/>
              <a:pathLst>
                <a:path extrusionOk="0" h="1123950" w="15811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5232179" y="5152344"/>
              <a:ext cx="138719" cy="98645"/>
            </a:xfrm>
            <a:custGeom>
              <a:rect b="b" l="l" r="r" t="t"/>
              <a:pathLst>
                <a:path extrusionOk="0" h="304800" w="428625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4076344" y="5021092"/>
              <a:ext cx="476712" cy="476712"/>
            </a:xfrm>
            <a:prstGeom prst="mathPlus">
              <a:avLst>
                <a:gd fmla="val 23520" name="adj1"/>
              </a:avLst>
            </a:pr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69"/>
          <p:cNvSpPr/>
          <p:nvPr/>
        </p:nvSpPr>
        <p:spPr>
          <a:xfrm>
            <a:off x="11459751" y="91526"/>
            <a:ext cx="504687" cy="565218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D00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9" name="Google Shape;879;p69"/>
          <p:cNvGrpSpPr/>
          <p:nvPr/>
        </p:nvGrpSpPr>
        <p:grpSpPr>
          <a:xfrm>
            <a:off x="1428098" y="1016546"/>
            <a:ext cx="1005975" cy="341553"/>
            <a:chOff x="4155423" y="1733464"/>
            <a:chExt cx="688270" cy="273702"/>
          </a:xfrm>
        </p:grpSpPr>
        <p:sp>
          <p:nvSpPr>
            <p:cNvPr id="880" name="Google Shape;880;p69"/>
            <p:cNvSpPr/>
            <p:nvPr/>
          </p:nvSpPr>
          <p:spPr>
            <a:xfrm>
              <a:off x="4155423" y="1733464"/>
              <a:ext cx="688270" cy="273702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9"/>
            <p:cNvSpPr txBox="1"/>
            <p:nvPr/>
          </p:nvSpPr>
          <p:spPr>
            <a:xfrm>
              <a:off x="4163439" y="1741480"/>
              <a:ext cx="672238" cy="25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Servicio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2" name="Google Shape;882;p69"/>
          <p:cNvSpPr/>
          <p:nvPr/>
        </p:nvSpPr>
        <p:spPr>
          <a:xfrm>
            <a:off x="2495550" y="954525"/>
            <a:ext cx="3762300" cy="4656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109 Servicios</a:t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0" i="0" lang="en-US" sz="1200" u="none" cap="none" strike="noStrike">
                <a:latin typeface="Open Sans"/>
                <a:ea typeface="Open Sans"/>
                <a:cs typeface="Open Sans"/>
                <a:sym typeface="Open Sans"/>
              </a:rPr>
              <a:t>Top 3 : Kines y Fisio / Ginec y Obstetr / Pediatr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ía</a:t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3" name="Google Shape;883;p69"/>
          <p:cNvPicPr preferRelativeResize="0"/>
          <p:nvPr/>
        </p:nvPicPr>
        <p:blipFill rotWithShape="1">
          <a:blip r:embed="rId3">
            <a:alphaModFix/>
          </a:blip>
          <a:srcRect b="0" l="0" r="0" t="3306"/>
          <a:stretch/>
        </p:blipFill>
        <p:spPr>
          <a:xfrm>
            <a:off x="405200" y="1645325"/>
            <a:ext cx="6280006" cy="440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9"/>
          <p:cNvPicPr preferRelativeResize="0"/>
          <p:nvPr/>
        </p:nvPicPr>
        <p:blipFill rotWithShape="1">
          <a:blip r:embed="rId4">
            <a:alphaModFix/>
          </a:blip>
          <a:srcRect b="0" l="0" r="0" t="6950"/>
          <a:stretch/>
        </p:blipFill>
        <p:spPr>
          <a:xfrm>
            <a:off x="7411575" y="1740400"/>
            <a:ext cx="4312826" cy="271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69"/>
          <p:cNvGrpSpPr/>
          <p:nvPr/>
        </p:nvGrpSpPr>
        <p:grpSpPr>
          <a:xfrm>
            <a:off x="8994511" y="1322776"/>
            <a:ext cx="1005873" cy="341425"/>
            <a:chOff x="10484377" y="1847177"/>
            <a:chExt cx="688200" cy="273600"/>
          </a:xfrm>
        </p:grpSpPr>
        <p:sp>
          <p:nvSpPr>
            <p:cNvPr id="886" name="Google Shape;886;p69"/>
            <p:cNvSpPr/>
            <p:nvPr/>
          </p:nvSpPr>
          <p:spPr>
            <a:xfrm>
              <a:off x="10484377" y="1847177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9"/>
            <p:cNvSpPr txBox="1"/>
            <p:nvPr/>
          </p:nvSpPr>
          <p:spPr>
            <a:xfrm>
              <a:off x="10492393" y="1855193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Sexo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88" name="Google Shape;88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5244" y="4507425"/>
            <a:ext cx="4864007" cy="11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9"/>
          <p:cNvSpPr/>
          <p:nvPr/>
        </p:nvSpPr>
        <p:spPr>
          <a:xfrm>
            <a:off x="1120627" y="12371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 Zoom Puntos 7 y 8: Exploración 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sual y Análisis Estadístico</a:t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1199500" y="6127975"/>
            <a:ext cx="495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0" i="0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 el 70% de los turnos son otorgados para 15 servicios diferentes.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0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7" name="Google Shape;897;p70"/>
          <p:cNvGrpSpPr/>
          <p:nvPr/>
        </p:nvGrpSpPr>
        <p:grpSpPr>
          <a:xfrm flipH="1">
            <a:off x="67451" y="154906"/>
            <a:ext cx="961688" cy="633467"/>
            <a:chOff x="3757134" y="4929368"/>
            <a:chExt cx="2265994" cy="1492617"/>
          </a:xfrm>
        </p:grpSpPr>
        <p:sp>
          <p:nvSpPr>
            <p:cNvPr id="898" name="Google Shape;898;p70"/>
            <p:cNvSpPr/>
            <p:nvPr/>
          </p:nvSpPr>
          <p:spPr>
            <a:xfrm>
              <a:off x="5132302" y="5256081"/>
              <a:ext cx="890826" cy="949190"/>
            </a:xfrm>
            <a:custGeom>
              <a:rect b="b" l="l" r="r" t="t"/>
              <a:pathLst>
                <a:path extrusionOk="0" h="2943225" w="2762250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3757134" y="4929368"/>
              <a:ext cx="1357596" cy="1282996"/>
            </a:xfrm>
            <a:custGeom>
              <a:rect b="b" l="l" r="r" t="t"/>
              <a:pathLst>
                <a:path extrusionOk="0" h="1282996" w="13575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5302155" y="5999045"/>
              <a:ext cx="422939" cy="422631"/>
            </a:xfrm>
            <a:custGeom>
              <a:rect b="b" l="l" r="r" t="t"/>
              <a:pathLst>
                <a:path extrusionOk="0" h="422631" w="422939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4051218" y="5999046"/>
              <a:ext cx="422631" cy="422939"/>
            </a:xfrm>
            <a:custGeom>
              <a:rect b="b" l="l" r="r" t="t"/>
              <a:pathLst>
                <a:path extrusionOk="0" h="422939" w="422631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3765526" y="5768156"/>
              <a:ext cx="1345454" cy="104442"/>
            </a:xfrm>
            <a:custGeom>
              <a:rect b="b" l="l" r="r" t="t"/>
              <a:pathLst>
                <a:path extrusionOk="0" h="323850" w="41719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5138002" y="5768156"/>
              <a:ext cx="880872" cy="104442"/>
            </a:xfrm>
            <a:custGeom>
              <a:rect b="b" l="l" r="r" t="t"/>
              <a:pathLst>
                <a:path extrusionOk="0" h="323850" w="2752725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5258671" y="5360939"/>
              <a:ext cx="509921" cy="362474"/>
            </a:xfrm>
            <a:custGeom>
              <a:rect b="b" l="l" r="r" t="t"/>
              <a:pathLst>
                <a:path extrusionOk="0" h="1123950" w="15811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5232179" y="5152344"/>
              <a:ext cx="138232" cy="98298"/>
            </a:xfrm>
            <a:custGeom>
              <a:rect b="b" l="l" r="r" t="t"/>
              <a:pathLst>
                <a:path extrusionOk="0" h="304800" w="428625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4076344" y="5021092"/>
              <a:ext cx="476700" cy="476700"/>
            </a:xfrm>
            <a:prstGeom prst="mathPlus">
              <a:avLst>
                <a:gd fmla="val 23520" name="adj1"/>
              </a:avLst>
            </a:pr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70"/>
          <p:cNvSpPr/>
          <p:nvPr/>
        </p:nvSpPr>
        <p:spPr>
          <a:xfrm>
            <a:off x="11459751" y="91526"/>
            <a:ext cx="504687" cy="565218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D00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70"/>
          <p:cNvGrpSpPr/>
          <p:nvPr/>
        </p:nvGrpSpPr>
        <p:grpSpPr>
          <a:xfrm>
            <a:off x="1831038" y="1099012"/>
            <a:ext cx="1334733" cy="564924"/>
            <a:chOff x="5099511" y="3184798"/>
            <a:chExt cx="913200" cy="452700"/>
          </a:xfrm>
        </p:grpSpPr>
        <p:sp>
          <p:nvSpPr>
            <p:cNvPr id="909" name="Google Shape;909;p70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0"/>
            <p:cNvSpPr txBox="1"/>
            <p:nvPr/>
          </p:nvSpPr>
          <p:spPr>
            <a:xfrm>
              <a:off x="5112774" y="3198061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Prestación Asignada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11" name="Google Shape;911;p70"/>
          <p:cNvSpPr/>
          <p:nvPr/>
        </p:nvSpPr>
        <p:spPr>
          <a:xfrm>
            <a:off x="3283700" y="1168323"/>
            <a:ext cx="2499300" cy="4263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899 Prestaciones</a:t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0" i="0" lang="en-US" sz="1200" u="none" cap="none" strike="noStrike">
                <a:latin typeface="Open Sans"/>
                <a:ea typeface="Open Sans"/>
                <a:cs typeface="Open Sans"/>
                <a:sym typeface="Open Sans"/>
              </a:rPr>
              <a:t>50% Consulta Médica</a:t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2" name="Google Shape;912;p70"/>
          <p:cNvPicPr preferRelativeResize="0"/>
          <p:nvPr/>
        </p:nvPicPr>
        <p:blipFill rotWithShape="1">
          <a:blip r:embed="rId3">
            <a:alphaModFix/>
          </a:blip>
          <a:srcRect b="0" l="606" r="0" t="7697"/>
          <a:stretch/>
        </p:blipFill>
        <p:spPr>
          <a:xfrm>
            <a:off x="0" y="1845088"/>
            <a:ext cx="6738521" cy="4090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70"/>
          <p:cNvGrpSpPr/>
          <p:nvPr/>
        </p:nvGrpSpPr>
        <p:grpSpPr>
          <a:xfrm>
            <a:off x="8600754" y="980796"/>
            <a:ext cx="1939829" cy="455224"/>
            <a:chOff x="9406794" y="2953954"/>
            <a:chExt cx="688200" cy="721090"/>
          </a:xfrm>
        </p:grpSpPr>
        <p:sp>
          <p:nvSpPr>
            <p:cNvPr id="914" name="Google Shape;914;p70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0"/>
            <p:cNvSpPr txBox="1"/>
            <p:nvPr/>
          </p:nvSpPr>
          <p:spPr>
            <a:xfrm>
              <a:off x="9426957" y="2953954"/>
              <a:ext cx="648000" cy="7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 del Canal</a:t>
              </a:r>
              <a:endParaRPr/>
            </a:p>
          </p:txBody>
        </p:sp>
      </p:grpSp>
      <p:pic>
        <p:nvPicPr>
          <p:cNvPr id="916" name="Google Shape;91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926" y="1509444"/>
            <a:ext cx="5175844" cy="287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875" y="4461025"/>
            <a:ext cx="4957239" cy="15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70"/>
          <p:cNvSpPr/>
          <p:nvPr/>
        </p:nvSpPr>
        <p:spPr>
          <a:xfrm>
            <a:off x="1120627" y="12371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 Zoom Puntos 7 y 8: Exploración 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sual y Análisis Estadístico</a:t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9" name="Google Shape;919;p70"/>
          <p:cNvSpPr txBox="1"/>
          <p:nvPr/>
        </p:nvSpPr>
        <p:spPr>
          <a:xfrm>
            <a:off x="7546000" y="6110925"/>
            <a:ext cx="3825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Casi el 43% de los turnos no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tiene definido un Canal.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0"/>
          <p:cNvSpPr txBox="1"/>
          <p:nvPr/>
        </p:nvSpPr>
        <p:spPr>
          <a:xfrm>
            <a:off x="904875" y="6026520"/>
            <a:ext cx="5724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Cerca del 53% de los turnos se otorgan sólo para la prestación "CONSULTA MEDICA". Luego, sumado a otras 13 prestaciones más explican el ~85% del total de turnos otorgados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1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7" name="Google Shape;927;p71"/>
          <p:cNvGrpSpPr/>
          <p:nvPr/>
        </p:nvGrpSpPr>
        <p:grpSpPr>
          <a:xfrm flipH="1">
            <a:off x="67451" y="154906"/>
            <a:ext cx="961688" cy="633467"/>
            <a:chOff x="3757134" y="4929368"/>
            <a:chExt cx="2265994" cy="1492617"/>
          </a:xfrm>
        </p:grpSpPr>
        <p:sp>
          <p:nvSpPr>
            <p:cNvPr id="928" name="Google Shape;928;p71"/>
            <p:cNvSpPr/>
            <p:nvPr/>
          </p:nvSpPr>
          <p:spPr>
            <a:xfrm>
              <a:off x="5132302" y="5256081"/>
              <a:ext cx="890826" cy="949190"/>
            </a:xfrm>
            <a:custGeom>
              <a:rect b="b" l="l" r="r" t="t"/>
              <a:pathLst>
                <a:path extrusionOk="0" h="2943225" w="2762250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71"/>
            <p:cNvSpPr/>
            <p:nvPr/>
          </p:nvSpPr>
          <p:spPr>
            <a:xfrm>
              <a:off x="3757134" y="4929368"/>
              <a:ext cx="1357596" cy="1282996"/>
            </a:xfrm>
            <a:custGeom>
              <a:rect b="b" l="l" r="r" t="t"/>
              <a:pathLst>
                <a:path extrusionOk="0" h="1282996" w="13575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71"/>
            <p:cNvSpPr/>
            <p:nvPr/>
          </p:nvSpPr>
          <p:spPr>
            <a:xfrm>
              <a:off x="5302155" y="5999045"/>
              <a:ext cx="422939" cy="422631"/>
            </a:xfrm>
            <a:custGeom>
              <a:rect b="b" l="l" r="r" t="t"/>
              <a:pathLst>
                <a:path extrusionOk="0" h="422631" w="422939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71"/>
            <p:cNvSpPr/>
            <p:nvPr/>
          </p:nvSpPr>
          <p:spPr>
            <a:xfrm>
              <a:off x="4051218" y="5999046"/>
              <a:ext cx="422631" cy="422939"/>
            </a:xfrm>
            <a:custGeom>
              <a:rect b="b" l="l" r="r" t="t"/>
              <a:pathLst>
                <a:path extrusionOk="0" h="422939" w="422631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71"/>
            <p:cNvSpPr/>
            <p:nvPr/>
          </p:nvSpPr>
          <p:spPr>
            <a:xfrm>
              <a:off x="3765526" y="5768156"/>
              <a:ext cx="1345454" cy="104442"/>
            </a:xfrm>
            <a:custGeom>
              <a:rect b="b" l="l" r="r" t="t"/>
              <a:pathLst>
                <a:path extrusionOk="0" h="323850" w="41719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71"/>
            <p:cNvSpPr/>
            <p:nvPr/>
          </p:nvSpPr>
          <p:spPr>
            <a:xfrm>
              <a:off x="5138002" y="5768156"/>
              <a:ext cx="880872" cy="104442"/>
            </a:xfrm>
            <a:custGeom>
              <a:rect b="b" l="l" r="r" t="t"/>
              <a:pathLst>
                <a:path extrusionOk="0" h="323850" w="2752725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71"/>
            <p:cNvSpPr/>
            <p:nvPr/>
          </p:nvSpPr>
          <p:spPr>
            <a:xfrm>
              <a:off x="5258671" y="5360939"/>
              <a:ext cx="509921" cy="362474"/>
            </a:xfrm>
            <a:custGeom>
              <a:rect b="b" l="l" r="r" t="t"/>
              <a:pathLst>
                <a:path extrusionOk="0" h="1123950" w="15811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71"/>
            <p:cNvSpPr/>
            <p:nvPr/>
          </p:nvSpPr>
          <p:spPr>
            <a:xfrm>
              <a:off x="5232179" y="5152344"/>
              <a:ext cx="138232" cy="98298"/>
            </a:xfrm>
            <a:custGeom>
              <a:rect b="b" l="l" r="r" t="t"/>
              <a:pathLst>
                <a:path extrusionOk="0" h="304800" w="428625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71"/>
            <p:cNvSpPr/>
            <p:nvPr/>
          </p:nvSpPr>
          <p:spPr>
            <a:xfrm>
              <a:off x="4076344" y="5021092"/>
              <a:ext cx="476700" cy="476700"/>
            </a:xfrm>
            <a:prstGeom prst="mathPlus">
              <a:avLst>
                <a:gd fmla="val 23520" name="adj1"/>
              </a:avLst>
            </a:prstGeom>
            <a:solidFill>
              <a:srgbClr val="D07C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7" name="Google Shape;937;p71"/>
          <p:cNvSpPr/>
          <p:nvPr/>
        </p:nvSpPr>
        <p:spPr>
          <a:xfrm>
            <a:off x="11459751" y="91526"/>
            <a:ext cx="504687" cy="565218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D00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8" name="Google Shape;938;p71"/>
          <p:cNvGrpSpPr/>
          <p:nvPr/>
        </p:nvGrpSpPr>
        <p:grpSpPr>
          <a:xfrm>
            <a:off x="872973" y="1178560"/>
            <a:ext cx="1194371" cy="532781"/>
            <a:chOff x="6312325" y="1976561"/>
            <a:chExt cx="688200" cy="273600"/>
          </a:xfrm>
        </p:grpSpPr>
        <p:sp>
          <p:nvSpPr>
            <p:cNvPr id="939" name="Google Shape;939;p71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1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Prestador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71"/>
          <p:cNvSpPr/>
          <p:nvPr/>
        </p:nvSpPr>
        <p:spPr>
          <a:xfrm>
            <a:off x="2181225" y="1236625"/>
            <a:ext cx="4533900" cy="4551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0" i="0" lang="en-US" sz="1200" u="none" cap="none" strike="noStrike">
                <a:latin typeface="Open Sans"/>
                <a:ea typeface="Open Sans"/>
                <a:cs typeface="Open Sans"/>
                <a:sym typeface="Open Sans"/>
              </a:rPr>
              <a:t>80 Prestadores</a:t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Top 5 : Osde /Swiss Medical /Omint / Medifé /Sin O.Social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2" name="Google Shape;942;p71"/>
          <p:cNvPicPr preferRelativeResize="0"/>
          <p:nvPr/>
        </p:nvPicPr>
        <p:blipFill rotWithShape="1">
          <a:blip r:embed="rId3">
            <a:alphaModFix/>
          </a:blip>
          <a:srcRect b="0" l="0" r="0" t="3306"/>
          <a:stretch/>
        </p:blipFill>
        <p:spPr>
          <a:xfrm>
            <a:off x="336025" y="1864400"/>
            <a:ext cx="6253076" cy="4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350" y="1892462"/>
            <a:ext cx="4886676" cy="312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725" y="5161100"/>
            <a:ext cx="5146700" cy="851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5" name="Google Shape;945;p71"/>
          <p:cNvGrpSpPr/>
          <p:nvPr/>
        </p:nvGrpSpPr>
        <p:grpSpPr>
          <a:xfrm>
            <a:off x="8807754" y="1187196"/>
            <a:ext cx="1939829" cy="455224"/>
            <a:chOff x="9406794" y="2953954"/>
            <a:chExt cx="688200" cy="721090"/>
          </a:xfrm>
        </p:grpSpPr>
        <p:sp>
          <p:nvSpPr>
            <p:cNvPr id="946" name="Google Shape;946;p71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1"/>
            <p:cNvSpPr txBox="1"/>
            <p:nvPr/>
          </p:nvSpPr>
          <p:spPr>
            <a:xfrm>
              <a:off x="9426957" y="2953954"/>
              <a:ext cx="648000" cy="7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Sobre-Turno</a:t>
              </a:r>
              <a:endParaRPr/>
            </a:p>
          </p:txBody>
        </p:sp>
      </p:grpSp>
      <p:sp>
        <p:nvSpPr>
          <p:cNvPr id="948" name="Google Shape;948;p71"/>
          <p:cNvSpPr/>
          <p:nvPr/>
        </p:nvSpPr>
        <p:spPr>
          <a:xfrm>
            <a:off x="1120627" y="12371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 Zoom Puntos 7 y 8: Exploración 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sual y Análisis Estadístico</a:t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2"/>
          <p:cNvSpPr/>
          <p:nvPr/>
        </p:nvSpPr>
        <p:spPr>
          <a:xfrm>
            <a:off x="95250" y="1111525"/>
            <a:ext cx="4619700" cy="38415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72"/>
          <p:cNvSpPr txBox="1"/>
          <p:nvPr>
            <p:ph type="title"/>
          </p:nvPr>
        </p:nvSpPr>
        <p:spPr>
          <a:xfrm>
            <a:off x="1537680" y="95078"/>
            <a:ext cx="4128833" cy="8829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lt1"/>
                </a:solidFill>
              </a:rPr>
              <a:t>Probabilidad Condicional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955" name="Google Shape;955;p72"/>
          <p:cNvSpPr txBox="1"/>
          <p:nvPr/>
        </p:nvSpPr>
        <p:spPr>
          <a:xfrm>
            <a:off x="238600" y="1995100"/>
            <a:ext cx="43905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acuerdo a los Odds Ratios (OR) y las Probabilidades Posteriores obtenidas, podemos ver que, por ejemplo, la probabilidad es 30 veces mayor que un paciente con prestación "HEPATITIS C Anticuerpos anti VHC" no se presente al turno (contra el evento de tener otra prestación distinta a ésa y ausentarse).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Cabe mencionar que el valor del OR pierde confidencia si son pocos datos·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56" name="Google Shape;956;p72"/>
          <p:cNvSpPr txBox="1"/>
          <p:nvPr/>
        </p:nvSpPr>
        <p:spPr>
          <a:xfrm>
            <a:off x="2042834" y="1370068"/>
            <a:ext cx="19713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49C3F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1" sz="1800">
              <a:solidFill>
                <a:srgbClr val="E49C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2"/>
          <p:cNvSpPr/>
          <p:nvPr/>
        </p:nvSpPr>
        <p:spPr>
          <a:xfrm>
            <a:off x="444336" y="1227299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724642" y="1432310"/>
            <a:ext cx="226825" cy="360897"/>
          </a:xfrm>
          <a:custGeom>
            <a:rect b="b" l="l" r="r" t="t"/>
            <a:pathLst>
              <a:path extrusionOk="0" h="3207971" w="2016224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13" y="5086013"/>
            <a:ext cx="26670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700" y="206475"/>
            <a:ext cx="7159136" cy="30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700" y="3504567"/>
            <a:ext cx="7159124" cy="319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3"/>
          <p:cNvSpPr txBox="1"/>
          <p:nvPr>
            <p:ph type="title"/>
          </p:nvPr>
        </p:nvSpPr>
        <p:spPr>
          <a:xfrm>
            <a:off x="3003848" y="106796"/>
            <a:ext cx="69345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lt1"/>
                </a:solidFill>
              </a:rPr>
              <a:t>Cantidad de Turnos en el Tiempo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967" name="Google Shape;967;p73"/>
          <p:cNvSpPr txBox="1"/>
          <p:nvPr/>
        </p:nvSpPr>
        <p:spPr>
          <a:xfrm>
            <a:off x="205350" y="2657475"/>
            <a:ext cx="2766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distribuciones de turno pedido y turnos ausentados (por mes) son similares, c</a:t>
            </a:r>
            <a:r>
              <a:rPr b="0" i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menores valores en los 4 primeros meses</a:t>
            </a: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b="0" i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probablemente vinculado a la época donde la mayoría de las personas se toman vacaciones</a:t>
            </a: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3"/>
          <p:cNvSpPr/>
          <p:nvPr/>
        </p:nvSpPr>
        <p:spPr>
          <a:xfrm rot="-2700000">
            <a:off x="266485" y="854386"/>
            <a:ext cx="1286714" cy="1286708"/>
          </a:xfrm>
          <a:custGeom>
            <a:rect b="b" l="l" r="r" t="t"/>
            <a:pathLst>
              <a:path extrusionOk="0" h="1544022" w="1544024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3"/>
          <p:cNvSpPr txBox="1"/>
          <p:nvPr/>
        </p:nvSpPr>
        <p:spPr>
          <a:xfrm>
            <a:off x="1377146" y="1289991"/>
            <a:ext cx="159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endParaRPr/>
          </a:p>
        </p:txBody>
      </p:sp>
      <p:sp>
        <p:nvSpPr>
          <p:cNvPr id="970" name="Google Shape;970;p73"/>
          <p:cNvSpPr/>
          <p:nvPr/>
        </p:nvSpPr>
        <p:spPr>
          <a:xfrm>
            <a:off x="989344" y="1330021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249" y="1283141"/>
            <a:ext cx="9096225" cy="471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4"/>
          <p:cNvSpPr txBox="1"/>
          <p:nvPr>
            <p:ph type="title"/>
          </p:nvPr>
        </p:nvSpPr>
        <p:spPr>
          <a:xfrm>
            <a:off x="3200885" y="250832"/>
            <a:ext cx="6934584" cy="8829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lt1"/>
                </a:solidFill>
              </a:rPr>
              <a:t>Cantidad de Turnos en el Tiempo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977" name="Google Shape;977;p74"/>
          <p:cNvSpPr/>
          <p:nvPr/>
        </p:nvSpPr>
        <p:spPr>
          <a:xfrm rot="-2700000">
            <a:off x="266485" y="854386"/>
            <a:ext cx="1286714" cy="1286708"/>
          </a:xfrm>
          <a:custGeom>
            <a:rect b="b" l="l" r="r" t="t"/>
            <a:pathLst>
              <a:path extrusionOk="0" h="1544022" w="1544024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4"/>
          <p:cNvSpPr txBox="1"/>
          <p:nvPr/>
        </p:nvSpPr>
        <p:spPr>
          <a:xfrm>
            <a:off x="1734149" y="1268760"/>
            <a:ext cx="15951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Día de la semana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32" y="1348375"/>
            <a:ext cx="615749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88" y="1286165"/>
            <a:ext cx="8557913" cy="519392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4"/>
          <p:cNvSpPr txBox="1"/>
          <p:nvPr/>
        </p:nvSpPr>
        <p:spPr>
          <a:xfrm>
            <a:off x="134375" y="2604700"/>
            <a:ext cx="31950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días semanales más demandados son los Martes y Miércoles, en los 4 centros de atención.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5"/>
          <p:cNvSpPr txBox="1"/>
          <p:nvPr>
            <p:ph type="title"/>
          </p:nvPr>
        </p:nvSpPr>
        <p:spPr>
          <a:xfrm>
            <a:off x="3287688" y="26818"/>
            <a:ext cx="6934584" cy="8829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lt1"/>
                </a:solidFill>
              </a:rPr>
              <a:t>Cantidad de Turnos en el Tiempo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987" name="Google Shape;987;p75"/>
          <p:cNvSpPr/>
          <p:nvPr/>
        </p:nvSpPr>
        <p:spPr>
          <a:xfrm rot="-2700000">
            <a:off x="266485" y="854386"/>
            <a:ext cx="1286714" cy="1286708"/>
          </a:xfrm>
          <a:custGeom>
            <a:rect b="b" l="l" r="r" t="t"/>
            <a:pathLst>
              <a:path extrusionOk="0" h="1544022" w="1544024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5"/>
          <p:cNvSpPr txBox="1"/>
          <p:nvPr/>
        </p:nvSpPr>
        <p:spPr>
          <a:xfrm>
            <a:off x="1692594" y="1148916"/>
            <a:ext cx="1595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Día Mensual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40" y="1281302"/>
            <a:ext cx="615749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5"/>
          <p:cNvPicPr preferRelativeResize="0"/>
          <p:nvPr/>
        </p:nvPicPr>
        <p:blipFill rotWithShape="1">
          <a:blip r:embed="rId4">
            <a:alphaModFix/>
          </a:blip>
          <a:srcRect b="0" l="0" r="0" t="3790"/>
          <a:stretch/>
        </p:blipFill>
        <p:spPr>
          <a:xfrm>
            <a:off x="3287700" y="724578"/>
            <a:ext cx="8837124" cy="5981022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5"/>
          <p:cNvSpPr txBox="1"/>
          <p:nvPr/>
        </p:nvSpPr>
        <p:spPr>
          <a:xfrm>
            <a:off x="134375" y="2604700"/>
            <a:ext cx="3195000" cy="19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distribución de turno por día mensual (descontando el día 31 ya que algunos meses no lo poseen) parece uniforme, en una rigurosa aproximación visual.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6"/>
          <p:cNvSpPr/>
          <p:nvPr/>
        </p:nvSpPr>
        <p:spPr>
          <a:xfrm rot="-2700000">
            <a:off x="266485" y="854386"/>
            <a:ext cx="1286714" cy="1286708"/>
          </a:xfrm>
          <a:custGeom>
            <a:rect b="b" l="l" r="r" t="t"/>
            <a:pathLst>
              <a:path extrusionOk="0" h="1544022" w="1544024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6"/>
          <p:cNvSpPr txBox="1"/>
          <p:nvPr>
            <p:ph type="title"/>
          </p:nvPr>
        </p:nvSpPr>
        <p:spPr>
          <a:xfrm>
            <a:off x="2927648" y="335396"/>
            <a:ext cx="6048672" cy="8829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lt1"/>
                </a:solidFill>
              </a:rPr>
              <a:t>Cantidad de Turnos en el Tiempo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998" name="Google Shape;998;p76"/>
          <p:cNvSpPr txBox="1"/>
          <p:nvPr/>
        </p:nvSpPr>
        <p:spPr>
          <a:xfrm>
            <a:off x="323850" y="2376100"/>
            <a:ext cx="34005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horarios más demandados para turnos son de 9 a 10 de la mañana y entre 15 y 17 horas. El horario más frecuente (tomando a los cuatro centros de atención juntos) es el que va entre las 10 y las 11 de la mañana, con 220.000 ocurrencias</a:t>
            </a: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76"/>
          <p:cNvSpPr txBox="1"/>
          <p:nvPr/>
        </p:nvSpPr>
        <p:spPr>
          <a:xfrm>
            <a:off x="1605746" y="1289991"/>
            <a:ext cx="15951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HORA</a:t>
            </a:r>
            <a:endParaRPr/>
          </a:p>
        </p:txBody>
      </p:sp>
      <p:sp>
        <p:nvSpPr>
          <p:cNvPr id="1000" name="Google Shape;1000;p76"/>
          <p:cNvSpPr/>
          <p:nvPr/>
        </p:nvSpPr>
        <p:spPr>
          <a:xfrm>
            <a:off x="989344" y="1289991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425" y="1135850"/>
            <a:ext cx="8235751" cy="55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 txBox="1"/>
          <p:nvPr>
            <p:ph type="title"/>
          </p:nvPr>
        </p:nvSpPr>
        <p:spPr>
          <a:xfrm>
            <a:off x="835052" y="2143268"/>
            <a:ext cx="1052189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Introducción al problema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7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77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Limpieza y Curación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8"/>
          <p:cNvSpPr/>
          <p:nvPr/>
        </p:nvSpPr>
        <p:spPr>
          <a:xfrm>
            <a:off x="1138110" y="13020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Limpieza y Curación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5" name="Google Shape;1015;p78"/>
          <p:cNvSpPr txBox="1"/>
          <p:nvPr/>
        </p:nvSpPr>
        <p:spPr>
          <a:xfrm>
            <a:off x="83750" y="2821300"/>
            <a:ext cx="4932900" cy="1349100"/>
          </a:xfrm>
          <a:prstGeom prst="rect">
            <a:avLst/>
          </a:prstGeom>
          <a:gradFill>
            <a:gsLst>
              <a:gs pos="0">
                <a:srgbClr val="FEE9F9"/>
              </a:gs>
              <a:gs pos="90000">
                <a:srgbClr val="FEE9F9"/>
              </a:gs>
              <a:gs pos="100000">
                <a:srgbClr val="EE56D9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Unificamos:</a:t>
            </a:r>
            <a:endParaRPr b="1" i="0" sz="1300" u="sng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sng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b="1" i="0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Turnos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Turnos_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sin_paciente 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+ Tu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rnos_con_paciente</a:t>
            </a:r>
            <a:endParaRPr i="1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Clima</a:t>
            </a:r>
            <a:r>
              <a:rPr lang="en-US"/>
              <a:t>: 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Clima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_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Clima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_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</a:t>
            </a:r>
            <a:endParaRPr i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Turnos + Clima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6" name="Google Shape;1016;p78"/>
          <p:cNvGrpSpPr/>
          <p:nvPr/>
        </p:nvGrpSpPr>
        <p:grpSpPr>
          <a:xfrm>
            <a:off x="113235" y="75839"/>
            <a:ext cx="1026700" cy="987683"/>
            <a:chOff x="5157465" y="2663252"/>
            <a:chExt cx="1512300" cy="1512300"/>
          </a:xfrm>
        </p:grpSpPr>
        <p:sp>
          <p:nvSpPr>
            <p:cNvPr id="1017" name="Google Shape;1017;p78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78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78"/>
          <p:cNvSpPr/>
          <p:nvPr/>
        </p:nvSpPr>
        <p:spPr>
          <a:xfrm rot="9872327">
            <a:off x="485507" y="404925"/>
            <a:ext cx="354887" cy="326885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8"/>
          <p:cNvGrpSpPr/>
          <p:nvPr/>
        </p:nvGrpSpPr>
        <p:grpSpPr>
          <a:xfrm>
            <a:off x="1927890" y="2053356"/>
            <a:ext cx="1244610" cy="637789"/>
            <a:chOff x="10484377" y="1847177"/>
            <a:chExt cx="688200" cy="273600"/>
          </a:xfrm>
        </p:grpSpPr>
        <p:sp>
          <p:nvSpPr>
            <p:cNvPr id="1021" name="Google Shape;1021;p78"/>
            <p:cNvSpPr/>
            <p:nvPr/>
          </p:nvSpPr>
          <p:spPr>
            <a:xfrm>
              <a:off x="10484377" y="1847177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8"/>
            <p:cNvSpPr txBox="1"/>
            <p:nvPr/>
          </p:nvSpPr>
          <p:spPr>
            <a:xfrm>
              <a:off x="10492393" y="1855193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Nuevo Dataset</a:t>
              </a:r>
              <a:endParaRPr/>
            </a:p>
          </p:txBody>
        </p:sp>
      </p:grpSp>
      <p:grpSp>
        <p:nvGrpSpPr>
          <p:cNvPr id="1023" name="Google Shape;1023;p78"/>
          <p:cNvGrpSpPr/>
          <p:nvPr/>
        </p:nvGrpSpPr>
        <p:grpSpPr>
          <a:xfrm>
            <a:off x="11179621" y="90212"/>
            <a:ext cx="650276" cy="915149"/>
            <a:chOff x="928008" y="447675"/>
            <a:chExt cx="4082086" cy="5923293"/>
          </a:xfrm>
        </p:grpSpPr>
        <p:grpSp>
          <p:nvGrpSpPr>
            <p:cNvPr id="1024" name="Google Shape;1024;p78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025" name="Google Shape;1025;p78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78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78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78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9" name="Google Shape;1029;p78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0" name="Google Shape;10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70" y="4377170"/>
            <a:ext cx="2886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8"/>
          <p:cNvPicPr preferRelativeResize="0"/>
          <p:nvPr/>
        </p:nvPicPr>
        <p:blipFill rotWithShape="1">
          <a:blip r:embed="rId4">
            <a:alphaModFix/>
          </a:blip>
          <a:srcRect b="0" l="0" r="30805" t="0"/>
          <a:stretch/>
        </p:blipFill>
        <p:spPr>
          <a:xfrm>
            <a:off x="9903673" y="1730250"/>
            <a:ext cx="110722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8"/>
          <p:cNvPicPr preferRelativeResize="0"/>
          <p:nvPr/>
        </p:nvPicPr>
        <p:blipFill rotWithShape="1">
          <a:blip r:embed="rId5">
            <a:alphaModFix/>
          </a:blip>
          <a:srcRect b="0" l="0" r="22462" t="0"/>
          <a:stretch/>
        </p:blipFill>
        <p:spPr>
          <a:xfrm>
            <a:off x="5495088" y="2181400"/>
            <a:ext cx="1471600" cy="29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8"/>
          <p:cNvPicPr preferRelativeResize="0"/>
          <p:nvPr/>
        </p:nvPicPr>
        <p:blipFill rotWithShape="1">
          <a:blip r:embed="rId6">
            <a:alphaModFix/>
          </a:blip>
          <a:srcRect b="0" l="0" r="24144" t="0"/>
          <a:stretch/>
        </p:blipFill>
        <p:spPr>
          <a:xfrm>
            <a:off x="7601747" y="1653288"/>
            <a:ext cx="15534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8"/>
          <p:cNvSpPr/>
          <p:nvPr/>
        </p:nvSpPr>
        <p:spPr>
          <a:xfrm>
            <a:off x="7105650" y="3219450"/>
            <a:ext cx="428700" cy="428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8"/>
          <p:cNvSpPr/>
          <p:nvPr/>
        </p:nvSpPr>
        <p:spPr>
          <a:xfrm>
            <a:off x="9372600" y="3219450"/>
            <a:ext cx="428700" cy="428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8"/>
          <p:cNvSpPr txBox="1"/>
          <p:nvPr/>
        </p:nvSpPr>
        <p:spPr>
          <a:xfrm>
            <a:off x="5590700" y="2105025"/>
            <a:ext cx="1432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latin typeface="Open Sans"/>
                <a:ea typeface="Open Sans"/>
                <a:cs typeface="Open Sans"/>
                <a:sym typeface="Open Sans"/>
              </a:rPr>
              <a:t>Sin paciente</a:t>
            </a:r>
            <a:endParaRPr b="1" i="1" sz="15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78"/>
          <p:cNvSpPr txBox="1"/>
          <p:nvPr/>
        </p:nvSpPr>
        <p:spPr>
          <a:xfrm>
            <a:off x="7724300" y="1571625"/>
            <a:ext cx="1432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latin typeface="Open Sans"/>
                <a:ea typeface="Open Sans"/>
                <a:cs typeface="Open Sans"/>
                <a:sym typeface="Open Sans"/>
              </a:rPr>
              <a:t>Con</a:t>
            </a:r>
            <a:r>
              <a:rPr b="1" i="1" lang="en-US" sz="1500" u="sng">
                <a:latin typeface="Open Sans"/>
                <a:ea typeface="Open Sans"/>
                <a:cs typeface="Open Sans"/>
                <a:sym typeface="Open Sans"/>
              </a:rPr>
              <a:t> paciente</a:t>
            </a:r>
            <a:endParaRPr b="1" i="1" sz="15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78"/>
          <p:cNvSpPr txBox="1"/>
          <p:nvPr/>
        </p:nvSpPr>
        <p:spPr>
          <a:xfrm>
            <a:off x="10086500" y="1724025"/>
            <a:ext cx="838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latin typeface="Open Sans"/>
                <a:ea typeface="Open Sans"/>
                <a:cs typeface="Open Sans"/>
                <a:sym typeface="Open Sans"/>
              </a:rPr>
              <a:t>Clima</a:t>
            </a:r>
            <a:endParaRPr b="1" i="1" sz="1500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9"/>
          <p:cNvSpPr/>
          <p:nvPr/>
        </p:nvSpPr>
        <p:spPr>
          <a:xfrm>
            <a:off x="1138107" y="130200"/>
            <a:ext cx="30147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Limpieza y Curación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45" name="Google Shape;1045;p79"/>
          <p:cNvGrpSpPr/>
          <p:nvPr/>
        </p:nvGrpSpPr>
        <p:grpSpPr>
          <a:xfrm>
            <a:off x="113235" y="75839"/>
            <a:ext cx="1026611" cy="987598"/>
            <a:chOff x="5157465" y="2663252"/>
            <a:chExt cx="1512168" cy="1512169"/>
          </a:xfrm>
        </p:grpSpPr>
        <p:sp>
          <p:nvSpPr>
            <p:cNvPr id="1046" name="Google Shape;1046;p79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9"/>
            <p:cNvSpPr/>
            <p:nvPr/>
          </p:nvSpPr>
          <p:spPr>
            <a:xfrm>
              <a:off x="5157465" y="2663252"/>
              <a:ext cx="1512168" cy="1512169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" name="Google Shape;1048;p79"/>
          <p:cNvSpPr/>
          <p:nvPr/>
        </p:nvSpPr>
        <p:spPr>
          <a:xfrm rot="9872327">
            <a:off x="485507" y="404925"/>
            <a:ext cx="354887" cy="326885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9"/>
          <p:cNvSpPr txBox="1"/>
          <p:nvPr/>
        </p:nvSpPr>
        <p:spPr>
          <a:xfrm>
            <a:off x="5210175" y="450550"/>
            <a:ext cx="6837600" cy="3092700"/>
          </a:xfrm>
          <a:prstGeom prst="rect">
            <a:avLst/>
          </a:prstGeom>
          <a:gradFill>
            <a:gsLst>
              <a:gs pos="0">
                <a:srgbClr val="FDFDF1"/>
              </a:gs>
              <a:gs pos="74000">
                <a:srgbClr val="E8EF99"/>
              </a:gs>
              <a:gs pos="83000">
                <a:srgbClr val="E8EF99"/>
              </a:gs>
              <a:gs pos="100000">
                <a:srgbClr val="EFF4BB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Helvetica Neue"/>
                <a:ea typeface="Helvetica Neue"/>
                <a:cs typeface="Helvetica Neue"/>
                <a:sym typeface="Helvetica Neue"/>
              </a:rPr>
              <a:t>Edición:</a:t>
            </a:r>
            <a:endParaRPr b="1" sz="12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•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Reemplazos: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Localidad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Provincia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Lenguaje Natural (Campo de carga manual)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■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EJ: Córdoba, CORDOBA, Cba, … -&gt; cordoba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Estado del turno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2" marL="13716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■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tendiendo, Recepcionado, Asignado, Turno Consecutivo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-&gt;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Atendido</a:t>
            </a:r>
            <a:endParaRPr/>
          </a:p>
          <a:p>
            <a:pPr indent="-311150" lvl="2" marL="13716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■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Cambio de agenda, Anulado, Inactivo, Libre, Otro: -&gt; </a:t>
            </a:r>
            <a:r>
              <a:rPr lang="en-US"/>
              <a:t>C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ancelado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2" marL="13716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■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Precipitaciones: Ip (Imperceptible) -&gt; 0.05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Nombre del Canal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Call Center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-&gt;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Telefono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exo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-&gt;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definido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•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Agrupaciones: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Prestador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Servicio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Prestación Asignada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EJ: 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Rehabilitación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de rodilla, 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Rehabilitación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de columna: -&gt; Rehabilitación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•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Despersonalización: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HC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Recurso</a:t>
            </a:r>
            <a:endParaRPr i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Google Shape;1050;p79"/>
          <p:cNvSpPr txBox="1"/>
          <p:nvPr/>
        </p:nvSpPr>
        <p:spPr>
          <a:xfrm>
            <a:off x="83750" y="1392600"/>
            <a:ext cx="4932900" cy="4227000"/>
          </a:xfrm>
          <a:prstGeom prst="rect">
            <a:avLst/>
          </a:prstGeom>
          <a:gradFill>
            <a:gsLst>
              <a:gs pos="0">
                <a:srgbClr val="F3FAFF"/>
              </a:gs>
              <a:gs pos="74000">
                <a:srgbClr val="9ED4FE"/>
              </a:gs>
              <a:gs pos="83000">
                <a:srgbClr val="9ED4FE"/>
              </a:gs>
              <a:gs pos="100000">
                <a:srgbClr val="BEE2FE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latin typeface="Helvetica Neue"/>
                <a:ea typeface="Helvetica Neue"/>
                <a:cs typeface="Helvetica Neue"/>
                <a:sym typeface="Helvetica Neue"/>
              </a:rPr>
              <a:t>Borrado</a:t>
            </a:r>
            <a:r>
              <a:rPr b="1" lang="en-US" sz="13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s:</a:t>
            </a:r>
            <a:endParaRPr b="1" sz="1300" u="sng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•"/>
            </a:pP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Filas Duplicadas (517.576 - 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16,83%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Centro Atención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(N° 6 y N°5)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Prestación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Infantiles (102.502 - 7.67%)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Servicio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Guardias (30.988 - 2.26% 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Pediatría (124.377 - 9.31%)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Edad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Menores a 18 años (313.695 filas - 23.49%)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Pacientes &gt; 120 años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HC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Repetidos con edades distintas (33)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Fecha: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Domingos (605 - 0.05%)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Turnos otorgados &gt; =1 día después del turno (32)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Lugar: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Localidad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Provincia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( 64.73% son No definidos)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rPr i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Estado del Turno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‘Otro’ (402.474 - 22.73%)</a:t>
            </a:r>
            <a:b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Temporal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9"/>
          <p:cNvSpPr txBox="1"/>
          <p:nvPr/>
        </p:nvSpPr>
        <p:spPr>
          <a:xfrm>
            <a:off x="5145125" y="3672475"/>
            <a:ext cx="6837600" cy="2985600"/>
          </a:xfrm>
          <a:prstGeom prst="rect">
            <a:avLst/>
          </a:prstGeom>
          <a:gradFill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9EB31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</a:t>
            </a:r>
            <a:r>
              <a:rPr b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b="1"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í</a:t>
            </a: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Semanal</a:t>
            </a:r>
            <a:endParaRPr i="1"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Momento del día</a:t>
            </a:r>
            <a:r>
              <a:rPr b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(00-07 //08-10 // 11-13 //14-17 // 18-20 // 21-24)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 temporal en días</a:t>
            </a:r>
            <a:r>
              <a:rPr b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(Otogada - Oficial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Bin </a:t>
            </a: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Edad</a:t>
            </a:r>
            <a:r>
              <a:rPr b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cada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años y 10 años)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Lluvia 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(Nula // Débil // Moderada // Fuerte // Muy fuerte // Torrencial // Indefinida)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Temperatura 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(Muy frío // Frío // Templado // Caluroso // Muy caluroso)</a:t>
            </a:r>
            <a:endParaRPr b="1" i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Estacion meterológica</a:t>
            </a: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Agrupaciones 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Solo los 10 más representativos + OTRO)</a:t>
            </a:r>
            <a:endParaRPr i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  <a:r>
              <a:rPr b="1" i="1" lang="en-US" sz="13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i="1"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Particular </a:t>
            </a:r>
            <a:r>
              <a:rPr b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</a:t>
            </a: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Consulta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b="1" i="1" lang="en-US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Consumidor Final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52" name="Google Shape;1052;p79"/>
          <p:cNvGrpSpPr/>
          <p:nvPr/>
        </p:nvGrpSpPr>
        <p:grpSpPr>
          <a:xfrm>
            <a:off x="10703906" y="486928"/>
            <a:ext cx="1194371" cy="556166"/>
            <a:chOff x="9228315" y="2636911"/>
            <a:chExt cx="688200" cy="285609"/>
          </a:xfrm>
        </p:grpSpPr>
        <p:sp>
          <p:nvSpPr>
            <p:cNvPr id="1053" name="Google Shape;1053;p79"/>
            <p:cNvSpPr/>
            <p:nvPr/>
          </p:nvSpPr>
          <p:spPr>
            <a:xfrm>
              <a:off x="9228315" y="263691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9"/>
            <p:cNvSpPr txBox="1"/>
            <p:nvPr/>
          </p:nvSpPr>
          <p:spPr>
            <a:xfrm>
              <a:off x="9236259" y="2664820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Limpieza y Curación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55" name="Google Shape;1055;p79"/>
          <p:cNvGrpSpPr/>
          <p:nvPr/>
        </p:nvGrpSpPr>
        <p:grpSpPr>
          <a:xfrm>
            <a:off x="3706299" y="1945525"/>
            <a:ext cx="1194421" cy="528542"/>
            <a:chOff x="8987882" y="2919193"/>
            <a:chExt cx="1089900" cy="433800"/>
          </a:xfrm>
        </p:grpSpPr>
        <p:sp>
          <p:nvSpPr>
            <p:cNvPr id="1056" name="Google Shape;1056;p79"/>
            <p:cNvSpPr/>
            <p:nvPr/>
          </p:nvSpPr>
          <p:spPr>
            <a:xfrm>
              <a:off x="8987882" y="2919193"/>
              <a:ext cx="1089900" cy="433800"/>
            </a:xfrm>
            <a:prstGeom prst="roundRect">
              <a:avLst>
                <a:gd fmla="val 10000" name="adj"/>
              </a:avLst>
            </a:prstGeom>
            <a:solidFill>
              <a:srgbClr val="297FB8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9"/>
            <p:cNvSpPr txBox="1"/>
            <p:nvPr/>
          </p:nvSpPr>
          <p:spPr>
            <a:xfrm>
              <a:off x="9047742" y="2931955"/>
              <a:ext cx="9369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Decisiones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Posteriores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58" name="Google Shape;1058;p79"/>
          <p:cNvGrpSpPr/>
          <p:nvPr/>
        </p:nvGrpSpPr>
        <p:grpSpPr>
          <a:xfrm>
            <a:off x="10703911" y="3800490"/>
            <a:ext cx="1162989" cy="777655"/>
            <a:chOff x="9406794" y="2986244"/>
            <a:chExt cx="688200" cy="688800"/>
          </a:xfrm>
        </p:grpSpPr>
        <p:sp>
          <p:nvSpPr>
            <p:cNvPr id="1059" name="Google Shape;1059;p79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9"/>
            <p:cNvSpPr txBox="1"/>
            <p:nvPr/>
          </p:nvSpPr>
          <p:spPr>
            <a:xfrm>
              <a:off x="9426953" y="3006403"/>
              <a:ext cx="6480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Creación de campos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1" name="Google Shape;1061;p79"/>
          <p:cNvSpPr txBox="1"/>
          <p:nvPr/>
        </p:nvSpPr>
        <p:spPr>
          <a:xfrm>
            <a:off x="295275" y="5648325"/>
            <a:ext cx="4467300" cy="55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Tamaño final del dataset curado: (1335619, 32)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                                                                [0.14 GB]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62" name="Google Shape;1062;p79"/>
          <p:cNvGrpSpPr/>
          <p:nvPr/>
        </p:nvGrpSpPr>
        <p:grpSpPr>
          <a:xfrm>
            <a:off x="4213409" y="213547"/>
            <a:ext cx="783761" cy="1102917"/>
            <a:chOff x="928008" y="447675"/>
            <a:chExt cx="4082086" cy="5923293"/>
          </a:xfrm>
        </p:grpSpPr>
        <p:grpSp>
          <p:nvGrpSpPr>
            <p:cNvPr id="1063" name="Google Shape;1063;p79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064" name="Google Shape;1064;p79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79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79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79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79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9" name="Google Shape;10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82" y="773270"/>
            <a:ext cx="28860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0"/>
          <p:cNvSpPr/>
          <p:nvPr/>
        </p:nvSpPr>
        <p:spPr>
          <a:xfrm>
            <a:off x="1290510" y="130202"/>
            <a:ext cx="9565800" cy="6732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Limpieza y Curación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76" name="Google Shape;1076;p80"/>
          <p:cNvGrpSpPr/>
          <p:nvPr/>
        </p:nvGrpSpPr>
        <p:grpSpPr>
          <a:xfrm>
            <a:off x="113235" y="75839"/>
            <a:ext cx="1026700" cy="987683"/>
            <a:chOff x="5157465" y="2663252"/>
            <a:chExt cx="1512300" cy="1512300"/>
          </a:xfrm>
        </p:grpSpPr>
        <p:sp>
          <p:nvSpPr>
            <p:cNvPr id="1077" name="Google Shape;1077;p80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80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9" name="Google Shape;1079;p80"/>
          <p:cNvSpPr/>
          <p:nvPr/>
        </p:nvSpPr>
        <p:spPr>
          <a:xfrm rot="9872327">
            <a:off x="485507" y="404925"/>
            <a:ext cx="354887" cy="326885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0" name="Google Shape;1080;p80"/>
          <p:cNvGrpSpPr/>
          <p:nvPr/>
        </p:nvGrpSpPr>
        <p:grpSpPr>
          <a:xfrm>
            <a:off x="11277605" y="90202"/>
            <a:ext cx="552306" cy="777136"/>
            <a:chOff x="928008" y="447675"/>
            <a:chExt cx="4082086" cy="5923293"/>
          </a:xfrm>
        </p:grpSpPr>
        <p:grpSp>
          <p:nvGrpSpPr>
            <p:cNvPr id="1081" name="Google Shape;1081;p80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082" name="Google Shape;1082;p80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80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80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80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6" name="Google Shape;1086;p80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7" name="Google Shape;10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838" y="3994988"/>
            <a:ext cx="92297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325" y="1022838"/>
            <a:ext cx="9248775" cy="275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80"/>
          <p:cNvGrpSpPr/>
          <p:nvPr/>
        </p:nvGrpSpPr>
        <p:grpSpPr>
          <a:xfrm>
            <a:off x="448147" y="5012582"/>
            <a:ext cx="1561105" cy="528542"/>
            <a:chOff x="8987885" y="2919188"/>
            <a:chExt cx="826200" cy="433800"/>
          </a:xfrm>
        </p:grpSpPr>
        <p:sp>
          <p:nvSpPr>
            <p:cNvPr id="1090" name="Google Shape;1090;p80"/>
            <p:cNvSpPr/>
            <p:nvPr/>
          </p:nvSpPr>
          <p:spPr>
            <a:xfrm>
              <a:off x="8987885" y="2919188"/>
              <a:ext cx="826200" cy="433800"/>
            </a:xfrm>
            <a:prstGeom prst="roundRect">
              <a:avLst>
                <a:gd fmla="val 10000" name="adj"/>
              </a:avLst>
            </a:prstGeom>
            <a:solidFill>
              <a:srgbClr val="297FB8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0"/>
            <p:cNvSpPr txBox="1"/>
            <p:nvPr/>
          </p:nvSpPr>
          <p:spPr>
            <a:xfrm>
              <a:off x="9000486" y="2931945"/>
              <a:ext cx="8010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Lluvia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92" name="Google Shape;1092;p80"/>
          <p:cNvGrpSpPr/>
          <p:nvPr/>
        </p:nvGrpSpPr>
        <p:grpSpPr>
          <a:xfrm>
            <a:off x="448147" y="2134944"/>
            <a:ext cx="1561105" cy="528542"/>
            <a:chOff x="8987885" y="2919188"/>
            <a:chExt cx="826200" cy="433800"/>
          </a:xfrm>
        </p:grpSpPr>
        <p:sp>
          <p:nvSpPr>
            <p:cNvPr id="1093" name="Google Shape;1093;p80"/>
            <p:cNvSpPr/>
            <p:nvPr/>
          </p:nvSpPr>
          <p:spPr>
            <a:xfrm>
              <a:off x="8987885" y="2919188"/>
              <a:ext cx="826200" cy="433800"/>
            </a:xfrm>
            <a:prstGeom prst="roundRect">
              <a:avLst>
                <a:gd fmla="val 10000" name="adj"/>
              </a:avLst>
            </a:prstGeom>
            <a:solidFill>
              <a:srgbClr val="E06666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0"/>
            <p:cNvSpPr txBox="1"/>
            <p:nvPr/>
          </p:nvSpPr>
          <p:spPr>
            <a:xfrm>
              <a:off x="9000486" y="2931945"/>
              <a:ext cx="801000" cy="4083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Temperatura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1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1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Aprendizaje</a:t>
            </a: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Automático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00" y="4607563"/>
            <a:ext cx="66389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2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9" name="Google Shape;1109;p82"/>
          <p:cNvGrpSpPr/>
          <p:nvPr/>
        </p:nvGrpSpPr>
        <p:grpSpPr>
          <a:xfrm>
            <a:off x="7197769" y="1637112"/>
            <a:ext cx="1711754" cy="640008"/>
            <a:chOff x="5099511" y="3172384"/>
            <a:chExt cx="914154" cy="465257"/>
          </a:xfrm>
        </p:grpSpPr>
        <p:sp>
          <p:nvSpPr>
            <p:cNvPr id="1110" name="Google Shape;1110;p82"/>
            <p:cNvSpPr/>
            <p:nvPr/>
          </p:nvSpPr>
          <p:spPr>
            <a:xfrm>
              <a:off x="5099511" y="3184798"/>
              <a:ext cx="913245" cy="452843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2"/>
            <p:cNvSpPr txBox="1"/>
            <p:nvPr/>
          </p:nvSpPr>
          <p:spPr>
            <a:xfrm>
              <a:off x="5126946" y="3172384"/>
              <a:ext cx="886719" cy="426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Hot-Encoding (Categorical)</a:t>
              </a:r>
              <a:endParaRPr/>
            </a:p>
          </p:txBody>
        </p:sp>
      </p:grpSp>
      <p:grpSp>
        <p:nvGrpSpPr>
          <p:cNvPr id="1112" name="Google Shape;1112;p82"/>
          <p:cNvGrpSpPr/>
          <p:nvPr/>
        </p:nvGrpSpPr>
        <p:grpSpPr>
          <a:xfrm>
            <a:off x="11272676" y="168016"/>
            <a:ext cx="783556" cy="1103153"/>
            <a:chOff x="928131" y="447675"/>
            <a:chExt cx="4082018" cy="5923193"/>
          </a:xfrm>
        </p:grpSpPr>
        <p:grpSp>
          <p:nvGrpSpPr>
            <p:cNvPr id="1113" name="Google Shape;1113;p82"/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114" name="Google Shape;1114;p82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82"/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82"/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82"/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8" name="Google Shape;1118;p82"/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82"/>
          <p:cNvGrpSpPr/>
          <p:nvPr/>
        </p:nvGrpSpPr>
        <p:grpSpPr>
          <a:xfrm>
            <a:off x="53791" y="96036"/>
            <a:ext cx="1026567" cy="987578"/>
            <a:chOff x="5157465" y="2663252"/>
            <a:chExt cx="1512168" cy="1512169"/>
          </a:xfrm>
        </p:grpSpPr>
        <p:sp>
          <p:nvSpPr>
            <p:cNvPr id="1120" name="Google Shape;1120;p82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82"/>
            <p:cNvSpPr/>
            <p:nvPr/>
          </p:nvSpPr>
          <p:spPr>
            <a:xfrm>
              <a:off x="5157465" y="2663252"/>
              <a:ext cx="1512168" cy="1512169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2" name="Google Shape;1122;p82"/>
          <p:cNvSpPr/>
          <p:nvPr/>
        </p:nvSpPr>
        <p:spPr>
          <a:xfrm rot="9900000">
            <a:off x="461189" y="440094"/>
            <a:ext cx="268833" cy="250779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3" name="Google Shape;1123;p82"/>
          <p:cNvGrpSpPr/>
          <p:nvPr/>
        </p:nvGrpSpPr>
        <p:grpSpPr>
          <a:xfrm>
            <a:off x="6781514" y="3790686"/>
            <a:ext cx="2853690" cy="647748"/>
            <a:chOff x="6312325" y="1976561"/>
            <a:chExt cx="688200" cy="273600"/>
          </a:xfrm>
        </p:grpSpPr>
        <p:sp>
          <p:nvSpPr>
            <p:cNvPr id="1124" name="Google Shape;1124;p82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2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Scaling (Numerical)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 Scaler y MinMax Scaler</a:t>
              </a:r>
              <a:endParaRPr/>
            </a:p>
          </p:txBody>
        </p:sp>
      </p:grpSp>
      <p:grpSp>
        <p:nvGrpSpPr>
          <p:cNvPr id="1126" name="Google Shape;1126;p82"/>
          <p:cNvGrpSpPr/>
          <p:nvPr/>
        </p:nvGrpSpPr>
        <p:grpSpPr>
          <a:xfrm>
            <a:off x="1686665" y="2074279"/>
            <a:ext cx="1244736" cy="638027"/>
            <a:chOff x="10484377" y="1847177"/>
            <a:chExt cx="688270" cy="273702"/>
          </a:xfrm>
        </p:grpSpPr>
        <p:sp>
          <p:nvSpPr>
            <p:cNvPr id="1127" name="Google Shape;1127;p82"/>
            <p:cNvSpPr/>
            <p:nvPr/>
          </p:nvSpPr>
          <p:spPr>
            <a:xfrm>
              <a:off x="10484377" y="1847177"/>
              <a:ext cx="688270" cy="273702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2"/>
            <p:cNvSpPr txBox="1"/>
            <p:nvPr/>
          </p:nvSpPr>
          <p:spPr>
            <a:xfrm>
              <a:off x="10492393" y="1855193"/>
              <a:ext cx="672238" cy="25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Binarizado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29" name="Google Shape;112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13" y="2761038"/>
            <a:ext cx="27908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588" y="2360463"/>
            <a:ext cx="38195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2"/>
          <p:cNvSpPr txBox="1"/>
          <p:nvPr/>
        </p:nvSpPr>
        <p:spPr>
          <a:xfrm>
            <a:off x="4148924" y="776525"/>
            <a:ext cx="1775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Pre-Procesado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3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83"/>
          <p:cNvGrpSpPr/>
          <p:nvPr/>
        </p:nvGrpSpPr>
        <p:grpSpPr>
          <a:xfrm>
            <a:off x="11272696" y="167997"/>
            <a:ext cx="783761" cy="1102917"/>
            <a:chOff x="928008" y="447675"/>
            <a:chExt cx="4082086" cy="5923293"/>
          </a:xfrm>
        </p:grpSpPr>
        <p:grpSp>
          <p:nvGrpSpPr>
            <p:cNvPr id="1139" name="Google Shape;1139;p83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140" name="Google Shape;1140;p83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83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83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83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4" name="Google Shape;1144;p83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83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146" name="Google Shape;1146;p83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83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8" name="Google Shape;1148;p83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83"/>
          <p:cNvSpPr txBox="1"/>
          <p:nvPr/>
        </p:nvSpPr>
        <p:spPr>
          <a:xfrm>
            <a:off x="3253563" y="1228725"/>
            <a:ext cx="63774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División entre conjunto de </a:t>
            </a:r>
            <a:r>
              <a:rPr b="1" i="1" lang="en-US" sz="1700">
                <a:latin typeface="Open Sans"/>
                <a:ea typeface="Open Sans"/>
                <a:cs typeface="Open Sans"/>
                <a:sym typeface="Open Sans"/>
              </a:rPr>
              <a:t>Entrenamiento</a:t>
            </a: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 y de </a:t>
            </a:r>
            <a:r>
              <a:rPr b="1" i="1" lang="en-US" sz="1700">
                <a:latin typeface="Open Sans"/>
                <a:ea typeface="Open Sans"/>
                <a:cs typeface="Open Sans"/>
                <a:sym typeface="Open Sans"/>
              </a:rPr>
              <a:t>Evaluación</a:t>
            </a: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0" name="Google Shape;11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425" y="2871600"/>
            <a:ext cx="7558899" cy="27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97" y="1951550"/>
            <a:ext cx="3069975" cy="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83"/>
          <p:cNvSpPr txBox="1"/>
          <p:nvPr/>
        </p:nvSpPr>
        <p:spPr>
          <a:xfrm>
            <a:off x="6374700" y="2066925"/>
            <a:ext cx="2340600" cy="390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Test = 20%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4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84"/>
          <p:cNvGrpSpPr/>
          <p:nvPr/>
        </p:nvGrpSpPr>
        <p:grpSpPr>
          <a:xfrm>
            <a:off x="5415310" y="1162065"/>
            <a:ext cx="1361388" cy="359905"/>
            <a:chOff x="5099511" y="3172385"/>
            <a:chExt cx="914235" cy="465113"/>
          </a:xfrm>
        </p:grpSpPr>
        <p:sp>
          <p:nvSpPr>
            <p:cNvPr id="1160" name="Google Shape;1160;p84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4"/>
            <p:cNvSpPr txBox="1"/>
            <p:nvPr/>
          </p:nvSpPr>
          <p:spPr>
            <a:xfrm>
              <a:off x="5126946" y="3172385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SIN ESCALADO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2" name="Google Shape;1162;p84"/>
          <p:cNvGrpSpPr/>
          <p:nvPr/>
        </p:nvGrpSpPr>
        <p:grpSpPr>
          <a:xfrm>
            <a:off x="11272696" y="167997"/>
            <a:ext cx="783761" cy="1102917"/>
            <a:chOff x="928008" y="447675"/>
            <a:chExt cx="4082086" cy="5923293"/>
          </a:xfrm>
        </p:grpSpPr>
        <p:grpSp>
          <p:nvGrpSpPr>
            <p:cNvPr id="1163" name="Google Shape;1163;p84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164" name="Google Shape;1164;p84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84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84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84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8" name="Google Shape;1168;p84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84"/>
          <p:cNvGrpSpPr/>
          <p:nvPr/>
        </p:nvGrpSpPr>
        <p:grpSpPr>
          <a:xfrm>
            <a:off x="2359257" y="4003741"/>
            <a:ext cx="1834466" cy="355133"/>
            <a:chOff x="6312325" y="1976561"/>
            <a:chExt cx="688200" cy="273600"/>
          </a:xfrm>
        </p:grpSpPr>
        <p:sp>
          <p:nvSpPr>
            <p:cNvPr id="1170" name="Google Shape;1170;p84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4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</a:t>
              </a:r>
              <a:r>
                <a:rPr lang="en-US"/>
                <a:t> </a:t>
              </a: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72" name="Google Shape;1172;p84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173" name="Google Shape;1173;p84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84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5" name="Google Shape;1175;p84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2969550" y="179225"/>
            <a:ext cx="5932800" cy="8472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7" name="Google Shape;1177;p84"/>
          <p:cNvGrpSpPr/>
          <p:nvPr/>
        </p:nvGrpSpPr>
        <p:grpSpPr>
          <a:xfrm>
            <a:off x="8490977" y="3995026"/>
            <a:ext cx="1566501" cy="381130"/>
            <a:chOff x="10484374" y="1847175"/>
            <a:chExt cx="937800" cy="161400"/>
          </a:xfrm>
        </p:grpSpPr>
        <p:sp>
          <p:nvSpPr>
            <p:cNvPr id="1178" name="Google Shape;1178;p84"/>
            <p:cNvSpPr/>
            <p:nvPr/>
          </p:nvSpPr>
          <p:spPr>
            <a:xfrm>
              <a:off x="10484374" y="1847175"/>
              <a:ext cx="937800" cy="1614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4"/>
            <p:cNvSpPr txBox="1"/>
            <p:nvPr/>
          </p:nvSpPr>
          <p:spPr>
            <a:xfrm>
              <a:off x="10492387" y="1865031"/>
              <a:ext cx="929700" cy="1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MINMAX</a:t>
              </a:r>
              <a:r>
                <a:rPr lang="en-US"/>
                <a:t> </a:t>
              </a: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/>
            </a:p>
          </p:txBody>
        </p:sp>
      </p:grpSp>
      <p:sp>
        <p:nvSpPr>
          <p:cNvPr id="1180" name="Google Shape;1180;p84"/>
          <p:cNvSpPr txBox="1"/>
          <p:nvPr/>
        </p:nvSpPr>
        <p:spPr>
          <a:xfrm>
            <a:off x="3159525" y="342675"/>
            <a:ext cx="55104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Sin Hiper-Parámetros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81" name="Google Shape;1181;p84"/>
          <p:cNvGrpSpPr/>
          <p:nvPr/>
        </p:nvGrpSpPr>
        <p:grpSpPr>
          <a:xfrm>
            <a:off x="544825" y="1228799"/>
            <a:ext cx="1585819" cy="619093"/>
            <a:chOff x="9406794" y="2986244"/>
            <a:chExt cx="688200" cy="688800"/>
          </a:xfrm>
        </p:grpSpPr>
        <p:sp>
          <p:nvSpPr>
            <p:cNvPr id="1182" name="Google Shape;1182;p84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4"/>
            <p:cNvSpPr txBox="1"/>
            <p:nvPr/>
          </p:nvSpPr>
          <p:spPr>
            <a:xfrm>
              <a:off x="9426953" y="3006403"/>
              <a:ext cx="6480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ENTRENAMIENTO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4" name="Google Shape;1184;p84"/>
          <p:cNvPicPr preferRelativeResize="0"/>
          <p:nvPr/>
        </p:nvPicPr>
        <p:blipFill rotWithShape="1">
          <a:blip r:embed="rId3">
            <a:alphaModFix/>
          </a:blip>
          <a:srcRect b="51616" l="0" r="0" t="0"/>
          <a:stretch/>
        </p:blipFill>
        <p:spPr>
          <a:xfrm>
            <a:off x="3703163" y="1622175"/>
            <a:ext cx="4785666" cy="214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4"/>
          <p:cNvPicPr preferRelativeResize="0"/>
          <p:nvPr/>
        </p:nvPicPr>
        <p:blipFill rotWithShape="1">
          <a:blip r:embed="rId4">
            <a:alphaModFix/>
          </a:blip>
          <a:srcRect b="50900" l="0" r="0" t="0"/>
          <a:stretch/>
        </p:blipFill>
        <p:spPr>
          <a:xfrm>
            <a:off x="883650" y="4460050"/>
            <a:ext cx="4785674" cy="215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4"/>
          <p:cNvPicPr preferRelativeResize="0"/>
          <p:nvPr/>
        </p:nvPicPr>
        <p:blipFill rotWithShape="1">
          <a:blip r:embed="rId5">
            <a:alphaModFix/>
          </a:blip>
          <a:srcRect b="51155" l="0" r="0" t="0"/>
          <a:stretch/>
        </p:blipFill>
        <p:spPr>
          <a:xfrm>
            <a:off x="6881400" y="4467009"/>
            <a:ext cx="4785649" cy="214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4"/>
          <p:cNvSpPr txBox="1"/>
          <p:nvPr/>
        </p:nvSpPr>
        <p:spPr>
          <a:xfrm>
            <a:off x="9057425" y="2064975"/>
            <a:ext cx="2832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Alto </a:t>
            </a:r>
            <a:r>
              <a:rPr i="1"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en modelos basados en árboles.</a:t>
            </a:r>
            <a:endParaRPr b="1" sz="1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5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4" name="Google Shape;1194;p85"/>
          <p:cNvGrpSpPr/>
          <p:nvPr/>
        </p:nvGrpSpPr>
        <p:grpSpPr>
          <a:xfrm>
            <a:off x="5415310" y="1162065"/>
            <a:ext cx="1361388" cy="359905"/>
            <a:chOff x="5099511" y="3172385"/>
            <a:chExt cx="914235" cy="465113"/>
          </a:xfrm>
        </p:grpSpPr>
        <p:sp>
          <p:nvSpPr>
            <p:cNvPr id="1195" name="Google Shape;1195;p85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5"/>
            <p:cNvSpPr txBox="1"/>
            <p:nvPr/>
          </p:nvSpPr>
          <p:spPr>
            <a:xfrm>
              <a:off x="5126946" y="3172385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SIN ESCALADO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97" name="Google Shape;1197;p85"/>
          <p:cNvGrpSpPr/>
          <p:nvPr/>
        </p:nvGrpSpPr>
        <p:grpSpPr>
          <a:xfrm>
            <a:off x="11272696" y="167997"/>
            <a:ext cx="783761" cy="1102917"/>
            <a:chOff x="928008" y="447675"/>
            <a:chExt cx="4082086" cy="5923293"/>
          </a:xfrm>
        </p:grpSpPr>
        <p:grpSp>
          <p:nvGrpSpPr>
            <p:cNvPr id="1198" name="Google Shape;1198;p85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199" name="Google Shape;1199;p85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85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85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85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3" name="Google Shape;1203;p85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85"/>
          <p:cNvGrpSpPr/>
          <p:nvPr/>
        </p:nvGrpSpPr>
        <p:grpSpPr>
          <a:xfrm>
            <a:off x="2283057" y="4003741"/>
            <a:ext cx="1834466" cy="355133"/>
            <a:chOff x="6312325" y="1976561"/>
            <a:chExt cx="688200" cy="273600"/>
          </a:xfrm>
        </p:grpSpPr>
        <p:sp>
          <p:nvSpPr>
            <p:cNvPr id="1205" name="Google Shape;1205;p85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5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</a:t>
              </a:r>
              <a:r>
                <a:rPr lang="en-US"/>
                <a:t> </a:t>
              </a: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07" name="Google Shape;1207;p85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208" name="Google Shape;1208;p85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85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85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85"/>
          <p:cNvSpPr/>
          <p:nvPr/>
        </p:nvSpPr>
        <p:spPr>
          <a:xfrm>
            <a:off x="2969550" y="179225"/>
            <a:ext cx="5932800" cy="8472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2" name="Google Shape;1212;p85"/>
          <p:cNvGrpSpPr/>
          <p:nvPr/>
        </p:nvGrpSpPr>
        <p:grpSpPr>
          <a:xfrm>
            <a:off x="8567177" y="3995026"/>
            <a:ext cx="1566501" cy="381130"/>
            <a:chOff x="10484374" y="1847175"/>
            <a:chExt cx="937800" cy="161400"/>
          </a:xfrm>
        </p:grpSpPr>
        <p:sp>
          <p:nvSpPr>
            <p:cNvPr id="1213" name="Google Shape;1213;p85"/>
            <p:cNvSpPr/>
            <p:nvPr/>
          </p:nvSpPr>
          <p:spPr>
            <a:xfrm>
              <a:off x="10484374" y="1847175"/>
              <a:ext cx="937800" cy="1614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5"/>
            <p:cNvSpPr txBox="1"/>
            <p:nvPr/>
          </p:nvSpPr>
          <p:spPr>
            <a:xfrm>
              <a:off x="10492387" y="1865031"/>
              <a:ext cx="929700" cy="1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MINMAX</a:t>
              </a:r>
              <a:r>
                <a:rPr lang="en-US"/>
                <a:t> </a:t>
              </a: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/>
            </a:p>
          </p:txBody>
        </p:sp>
      </p:grpSp>
      <p:sp>
        <p:nvSpPr>
          <p:cNvPr id="1215" name="Google Shape;1215;p85"/>
          <p:cNvSpPr txBox="1"/>
          <p:nvPr/>
        </p:nvSpPr>
        <p:spPr>
          <a:xfrm>
            <a:off x="3159525" y="342675"/>
            <a:ext cx="55104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Sin Hiper-Parámetros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6" name="Google Shape;1216;p85"/>
          <p:cNvGrpSpPr/>
          <p:nvPr/>
        </p:nvGrpSpPr>
        <p:grpSpPr>
          <a:xfrm>
            <a:off x="544825" y="1228799"/>
            <a:ext cx="1585819" cy="619093"/>
            <a:chOff x="9406794" y="2986244"/>
            <a:chExt cx="688200" cy="688800"/>
          </a:xfrm>
        </p:grpSpPr>
        <p:sp>
          <p:nvSpPr>
            <p:cNvPr id="1217" name="Google Shape;1217;p85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5"/>
            <p:cNvSpPr txBox="1"/>
            <p:nvPr/>
          </p:nvSpPr>
          <p:spPr>
            <a:xfrm>
              <a:off x="9426953" y="3006403"/>
              <a:ext cx="6480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EVALUACIÓN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19" name="Google Shape;1219;p85"/>
          <p:cNvSpPr txBox="1"/>
          <p:nvPr/>
        </p:nvSpPr>
        <p:spPr>
          <a:xfrm>
            <a:off x="358750" y="2032500"/>
            <a:ext cx="23358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 mejor modelo encontrado es el de </a:t>
            </a:r>
            <a:r>
              <a:rPr i="1"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Gaussian Naive Bayes</a:t>
            </a:r>
            <a:endParaRPr b="1" i="1" sz="1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220" name="Google Shape;1220;p85"/>
          <p:cNvPicPr preferRelativeResize="0"/>
          <p:nvPr/>
        </p:nvPicPr>
        <p:blipFill rotWithShape="1">
          <a:blip r:embed="rId3">
            <a:alphaModFix/>
          </a:blip>
          <a:srcRect b="0" l="0" r="0" t="51616"/>
          <a:stretch/>
        </p:blipFill>
        <p:spPr>
          <a:xfrm>
            <a:off x="3703163" y="1622175"/>
            <a:ext cx="4785666" cy="214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85"/>
          <p:cNvPicPr preferRelativeResize="0"/>
          <p:nvPr/>
        </p:nvPicPr>
        <p:blipFill rotWithShape="1">
          <a:blip r:embed="rId4">
            <a:alphaModFix/>
          </a:blip>
          <a:srcRect b="0" l="0" r="0" t="50900"/>
          <a:stretch/>
        </p:blipFill>
        <p:spPr>
          <a:xfrm>
            <a:off x="883650" y="4460050"/>
            <a:ext cx="4785674" cy="215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85"/>
          <p:cNvPicPr preferRelativeResize="0"/>
          <p:nvPr/>
        </p:nvPicPr>
        <p:blipFill rotWithShape="1">
          <a:blip r:embed="rId5">
            <a:alphaModFix/>
          </a:blip>
          <a:srcRect b="0" l="0" r="0" t="51155"/>
          <a:stretch/>
        </p:blipFill>
        <p:spPr>
          <a:xfrm>
            <a:off x="6881400" y="4467009"/>
            <a:ext cx="4785649" cy="214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85"/>
          <p:cNvSpPr txBox="1"/>
          <p:nvPr/>
        </p:nvSpPr>
        <p:spPr>
          <a:xfrm>
            <a:off x="8724675" y="1850775"/>
            <a:ext cx="3279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Balanced</a:t>
            </a: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(analizado por el desbalance de datos)</a:t>
            </a:r>
            <a:r>
              <a:rPr lang="en-US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disminuye mucho, representado un sobre-fiteo del set de entrenamiento.</a:t>
            </a:r>
            <a:endParaRPr b="1" sz="1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6"/>
          <p:cNvSpPr txBox="1"/>
          <p:nvPr>
            <p:ph idx="12" type="sldNum"/>
          </p:nvPr>
        </p:nvSpPr>
        <p:spPr>
          <a:xfrm>
            <a:off x="328169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86"/>
          <p:cNvGrpSpPr/>
          <p:nvPr/>
        </p:nvGrpSpPr>
        <p:grpSpPr>
          <a:xfrm>
            <a:off x="11272696" y="167997"/>
            <a:ext cx="783761" cy="1102917"/>
            <a:chOff x="928008" y="447675"/>
            <a:chExt cx="4082086" cy="5923293"/>
          </a:xfrm>
        </p:grpSpPr>
        <p:grpSp>
          <p:nvGrpSpPr>
            <p:cNvPr id="1231" name="Google Shape;1231;p86"/>
            <p:cNvGrpSpPr/>
            <p:nvPr/>
          </p:nvGrpSpPr>
          <p:grpSpPr>
            <a:xfrm flipH="1">
              <a:off x="928008" y="447675"/>
              <a:ext cx="4082086" cy="5923293"/>
              <a:chOff x="3730139" y="0"/>
              <a:chExt cx="4725731" cy="6857251"/>
            </a:xfrm>
          </p:grpSpPr>
          <p:sp>
            <p:nvSpPr>
              <p:cNvPr id="1232" name="Google Shape;1232;p86"/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rect b="b" l="l" r="r" t="t"/>
                <a:pathLst>
                  <a:path extrusionOk="0" h="6490394" w="4490643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86"/>
              <p:cNvSpPr/>
              <p:nvPr/>
            </p:nvSpPr>
            <p:spPr>
              <a:xfrm>
                <a:off x="4412196" y="2470677"/>
                <a:ext cx="1205390" cy="1272772"/>
              </a:xfrm>
              <a:custGeom>
                <a:rect b="b" l="l" r="r" t="t"/>
                <a:pathLst>
                  <a:path extrusionOk="0" h="1272772" w="1205390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86"/>
              <p:cNvSpPr/>
              <p:nvPr/>
            </p:nvSpPr>
            <p:spPr>
              <a:xfrm>
                <a:off x="7448134" y="0"/>
                <a:ext cx="973297" cy="1063139"/>
              </a:xfrm>
              <a:custGeom>
                <a:rect b="b" l="l" r="r" t="t"/>
                <a:pathLst>
                  <a:path extrusionOk="0" h="1063139" w="973297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86"/>
              <p:cNvSpPr/>
              <p:nvPr/>
            </p:nvSpPr>
            <p:spPr>
              <a:xfrm>
                <a:off x="7699694" y="2487897"/>
                <a:ext cx="756176" cy="741203"/>
              </a:xfrm>
              <a:custGeom>
                <a:rect b="b" l="l" r="r" t="t"/>
                <a:pathLst>
                  <a:path extrusionOk="0" h="741203" w="756176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6" name="Google Shape;1236;p86"/>
            <p:cNvSpPr/>
            <p:nvPr/>
          </p:nvSpPr>
          <p:spPr>
            <a:xfrm>
              <a:off x="3070673" y="4573635"/>
              <a:ext cx="1715700" cy="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86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238" name="Google Shape;1238;p86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86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" name="Google Shape;1240;p86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86"/>
          <p:cNvSpPr/>
          <p:nvPr/>
        </p:nvSpPr>
        <p:spPr>
          <a:xfrm>
            <a:off x="2969550" y="179225"/>
            <a:ext cx="5932800" cy="8472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6"/>
          <p:cNvSpPr txBox="1"/>
          <p:nvPr/>
        </p:nvSpPr>
        <p:spPr>
          <a:xfrm>
            <a:off x="3159525" y="342675"/>
            <a:ext cx="55104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Sin Hiper-Parámetros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3" name="Google Shape;12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75" y="1377051"/>
            <a:ext cx="9838300" cy="52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/>
          <p:nvPr/>
        </p:nvSpPr>
        <p:spPr>
          <a:xfrm>
            <a:off x="-2" y="6272784"/>
            <a:ext cx="12192000" cy="58521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0"/>
          <p:cNvSpPr txBox="1"/>
          <p:nvPr>
            <p:ph type="title"/>
          </p:nvPr>
        </p:nvSpPr>
        <p:spPr>
          <a:xfrm>
            <a:off x="3442617" y="61615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200"/>
              <a:buFont typeface="Arial"/>
              <a:buNone/>
            </a:pPr>
            <a:r>
              <a:rPr b="1" i="0" lang="en-US" sz="3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Descripción del Problema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60"/>
          <p:cNvCxnSpPr/>
          <p:nvPr/>
        </p:nvCxnSpPr>
        <p:spPr>
          <a:xfrm>
            <a:off x="573207" y="3002507"/>
            <a:ext cx="0" cy="57320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8" name="Google Shape;548;p60"/>
          <p:cNvGrpSpPr/>
          <p:nvPr/>
        </p:nvGrpSpPr>
        <p:grpSpPr>
          <a:xfrm flipH="1" rot="10800000">
            <a:off x="-129923" y="2819002"/>
            <a:ext cx="1872017" cy="2179120"/>
            <a:chOff x="824591" y="2257689"/>
            <a:chExt cx="2831442" cy="3441754"/>
          </a:xfrm>
        </p:grpSpPr>
        <p:grpSp>
          <p:nvGrpSpPr>
            <p:cNvPr id="549" name="Google Shape;549;p60"/>
            <p:cNvGrpSpPr/>
            <p:nvPr/>
          </p:nvGrpSpPr>
          <p:grpSpPr>
            <a:xfrm rot="10228926">
              <a:off x="2297482" y="4211016"/>
              <a:ext cx="1251871" cy="1394524"/>
              <a:chOff x="4768672" y="1878571"/>
              <a:chExt cx="547259" cy="609621"/>
            </a:xfrm>
          </p:grpSpPr>
          <p:sp>
            <p:nvSpPr>
              <p:cNvPr id="550" name="Google Shape;550;p60"/>
              <p:cNvSpPr/>
              <p:nvPr/>
            </p:nvSpPr>
            <p:spPr>
              <a:xfrm rot="-10380000">
                <a:off x="4802271" y="1897244"/>
                <a:ext cx="341441" cy="572275"/>
              </a:xfrm>
              <a:custGeom>
                <a:rect b="b" l="l" r="r" t="t"/>
                <a:pathLst>
                  <a:path extrusionOk="0" h="775132" w="462473">
                    <a:moveTo>
                      <a:pt x="401001" y="0"/>
                    </a:moveTo>
                    <a:lnTo>
                      <a:pt x="462201" y="0"/>
                    </a:lnTo>
                    <a:lnTo>
                      <a:pt x="462202" y="601175"/>
                    </a:lnTo>
                    <a:lnTo>
                      <a:pt x="462473" y="601187"/>
                    </a:lnTo>
                    <a:lnTo>
                      <a:pt x="462202" y="604277"/>
                    </a:lnTo>
                    <a:lnTo>
                      <a:pt x="462201" y="612000"/>
                    </a:lnTo>
                    <a:lnTo>
                      <a:pt x="461523" y="612000"/>
                    </a:lnTo>
                    <a:cubicBezTo>
                      <a:pt x="456162" y="675114"/>
                      <a:pt x="453746" y="748270"/>
                      <a:pt x="392546" y="770377"/>
                    </a:cubicBezTo>
                    <a:cubicBezTo>
                      <a:pt x="292280" y="799787"/>
                      <a:pt x="77213" y="684479"/>
                      <a:pt x="0" y="651700"/>
                    </a:cubicBezTo>
                    <a:lnTo>
                      <a:pt x="20368" y="598081"/>
                    </a:lnTo>
                    <a:cubicBezTo>
                      <a:pt x="130899" y="631017"/>
                      <a:pt x="313896" y="720128"/>
                      <a:pt x="370989" y="709586"/>
                    </a:cubicBezTo>
                    <a:cubicBezTo>
                      <a:pt x="401045" y="687002"/>
                      <a:pt x="394312" y="666925"/>
                      <a:pt x="400233" y="598442"/>
                    </a:cubicBezTo>
                    <a:lnTo>
                      <a:pt x="401001" y="598476"/>
                    </a:lnTo>
                    <a:close/>
                  </a:path>
                </a:pathLst>
              </a:custGeom>
              <a:solidFill>
                <a:srgbClr val="BFBFBF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701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0"/>
              <p:cNvSpPr/>
              <p:nvPr/>
            </p:nvSpPr>
            <p:spPr>
              <a:xfrm rot="2337237">
                <a:off x="5134487" y="1994694"/>
                <a:ext cx="160694" cy="122843"/>
              </a:xfrm>
              <a:custGeom>
                <a:rect b="b" l="l" r="r" t="t"/>
                <a:pathLst>
                  <a:path extrusionOk="0" h="166388" w="217656">
                    <a:moveTo>
                      <a:pt x="193289" y="142021"/>
                    </a:moveTo>
                    <a:cubicBezTo>
                      <a:pt x="178234" y="157076"/>
                      <a:pt x="157435" y="166388"/>
                      <a:pt x="134462" y="166388"/>
                    </a:cubicBezTo>
                    <a:cubicBezTo>
                      <a:pt x="112031" y="166388"/>
                      <a:pt x="91674" y="157511"/>
                      <a:pt x="76905" y="142878"/>
                    </a:cubicBezTo>
                    <a:lnTo>
                      <a:pt x="14686" y="153039"/>
                    </a:lnTo>
                    <a:lnTo>
                      <a:pt x="0" y="63111"/>
                    </a:lnTo>
                    <a:lnTo>
                      <a:pt x="57209" y="53768"/>
                    </a:lnTo>
                    <a:cubicBezTo>
                      <a:pt x="68633" y="22251"/>
                      <a:pt x="98949" y="0"/>
                      <a:pt x="134462" y="0"/>
                    </a:cubicBezTo>
                    <a:cubicBezTo>
                      <a:pt x="180409" y="0"/>
                      <a:pt x="217656" y="37247"/>
                      <a:pt x="217656" y="83194"/>
                    </a:cubicBezTo>
                    <a:cubicBezTo>
                      <a:pt x="217656" y="106167"/>
                      <a:pt x="208344" y="126966"/>
                      <a:pt x="193289" y="14202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701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60"/>
            <p:cNvGrpSpPr/>
            <p:nvPr/>
          </p:nvGrpSpPr>
          <p:grpSpPr>
            <a:xfrm flipH="1" rot="-10228926">
              <a:off x="931271" y="4211016"/>
              <a:ext cx="1251871" cy="1394524"/>
              <a:chOff x="4768672" y="1878571"/>
              <a:chExt cx="547259" cy="609621"/>
            </a:xfrm>
          </p:grpSpPr>
          <p:sp>
            <p:nvSpPr>
              <p:cNvPr id="553" name="Google Shape;553;p60"/>
              <p:cNvSpPr/>
              <p:nvPr/>
            </p:nvSpPr>
            <p:spPr>
              <a:xfrm rot="-10380000">
                <a:off x="4802271" y="1897244"/>
                <a:ext cx="341441" cy="572275"/>
              </a:xfrm>
              <a:custGeom>
                <a:rect b="b" l="l" r="r" t="t"/>
                <a:pathLst>
                  <a:path extrusionOk="0" h="775132" w="462473">
                    <a:moveTo>
                      <a:pt x="401001" y="0"/>
                    </a:moveTo>
                    <a:lnTo>
                      <a:pt x="462201" y="0"/>
                    </a:lnTo>
                    <a:lnTo>
                      <a:pt x="462202" y="601175"/>
                    </a:lnTo>
                    <a:lnTo>
                      <a:pt x="462473" y="601187"/>
                    </a:lnTo>
                    <a:lnTo>
                      <a:pt x="462202" y="604277"/>
                    </a:lnTo>
                    <a:lnTo>
                      <a:pt x="462201" y="612000"/>
                    </a:lnTo>
                    <a:lnTo>
                      <a:pt x="461523" y="612000"/>
                    </a:lnTo>
                    <a:cubicBezTo>
                      <a:pt x="456162" y="675114"/>
                      <a:pt x="453746" y="748270"/>
                      <a:pt x="392546" y="770377"/>
                    </a:cubicBezTo>
                    <a:cubicBezTo>
                      <a:pt x="292280" y="799787"/>
                      <a:pt x="77213" y="684479"/>
                      <a:pt x="0" y="651700"/>
                    </a:cubicBezTo>
                    <a:lnTo>
                      <a:pt x="20368" y="598081"/>
                    </a:lnTo>
                    <a:cubicBezTo>
                      <a:pt x="130899" y="631017"/>
                      <a:pt x="313896" y="720128"/>
                      <a:pt x="370989" y="709586"/>
                    </a:cubicBezTo>
                    <a:cubicBezTo>
                      <a:pt x="401045" y="687002"/>
                      <a:pt x="394312" y="666925"/>
                      <a:pt x="400233" y="598442"/>
                    </a:cubicBezTo>
                    <a:lnTo>
                      <a:pt x="401001" y="598476"/>
                    </a:lnTo>
                    <a:close/>
                  </a:path>
                </a:pathLst>
              </a:custGeom>
              <a:solidFill>
                <a:srgbClr val="BFBFBF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701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0"/>
              <p:cNvSpPr/>
              <p:nvPr/>
            </p:nvSpPr>
            <p:spPr>
              <a:xfrm rot="2337237">
                <a:off x="5134487" y="1994694"/>
                <a:ext cx="160694" cy="122843"/>
              </a:xfrm>
              <a:custGeom>
                <a:rect b="b" l="l" r="r" t="t"/>
                <a:pathLst>
                  <a:path extrusionOk="0" h="166388" w="217656">
                    <a:moveTo>
                      <a:pt x="193289" y="142021"/>
                    </a:moveTo>
                    <a:cubicBezTo>
                      <a:pt x="178234" y="157076"/>
                      <a:pt x="157435" y="166388"/>
                      <a:pt x="134462" y="166388"/>
                    </a:cubicBezTo>
                    <a:cubicBezTo>
                      <a:pt x="112031" y="166388"/>
                      <a:pt x="91674" y="157511"/>
                      <a:pt x="76905" y="142878"/>
                    </a:cubicBezTo>
                    <a:lnTo>
                      <a:pt x="14686" y="153039"/>
                    </a:lnTo>
                    <a:lnTo>
                      <a:pt x="0" y="63111"/>
                    </a:lnTo>
                    <a:lnTo>
                      <a:pt x="57209" y="53768"/>
                    </a:lnTo>
                    <a:cubicBezTo>
                      <a:pt x="68633" y="22251"/>
                      <a:pt x="98949" y="0"/>
                      <a:pt x="134462" y="0"/>
                    </a:cubicBezTo>
                    <a:cubicBezTo>
                      <a:pt x="180409" y="0"/>
                      <a:pt x="217656" y="37247"/>
                      <a:pt x="217656" y="83194"/>
                    </a:cubicBezTo>
                    <a:cubicBezTo>
                      <a:pt x="217656" y="106167"/>
                      <a:pt x="208344" y="126966"/>
                      <a:pt x="193289" y="14202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701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5" name="Google Shape;55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5903" y="2257689"/>
              <a:ext cx="2660463" cy="20379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60"/>
          <p:cNvSpPr/>
          <p:nvPr/>
        </p:nvSpPr>
        <p:spPr>
          <a:xfrm>
            <a:off x="573207" y="0"/>
            <a:ext cx="11618793" cy="6758349"/>
          </a:xfrm>
          <a:custGeom>
            <a:rect b="b" l="l" r="r" t="t"/>
            <a:pathLst>
              <a:path extrusionOk="0" h="6641973" w="10709240">
                <a:moveTo>
                  <a:pt x="9435008" y="220"/>
                </a:moveTo>
                <a:cubicBezTo>
                  <a:pt x="9481799" y="833"/>
                  <a:pt x="9529336" y="2750"/>
                  <a:pt x="9577137" y="6273"/>
                </a:cubicBezTo>
                <a:cubicBezTo>
                  <a:pt x="9964243" y="34456"/>
                  <a:pt x="10236720" y="154460"/>
                  <a:pt x="10387052" y="364468"/>
                </a:cubicBezTo>
                <a:cubicBezTo>
                  <a:pt x="10612551" y="679934"/>
                  <a:pt x="10560874" y="1058130"/>
                  <a:pt x="10519532" y="1362687"/>
                </a:cubicBezTo>
                <a:cubicBezTo>
                  <a:pt x="10500741" y="1500874"/>
                  <a:pt x="10482889" y="1631788"/>
                  <a:pt x="10496043" y="1729064"/>
                </a:cubicBezTo>
                <a:cubicBezTo>
                  <a:pt x="10511076" y="1846341"/>
                  <a:pt x="10543022" y="1956345"/>
                  <a:pt x="10575907" y="2072713"/>
                </a:cubicBezTo>
                <a:cubicBezTo>
                  <a:pt x="10633221" y="2275449"/>
                  <a:pt x="10698991" y="2504548"/>
                  <a:pt x="10708387" y="2854560"/>
                </a:cubicBezTo>
                <a:cubicBezTo>
                  <a:pt x="10719661" y="3301849"/>
                  <a:pt x="10617249" y="3705501"/>
                  <a:pt x="10518593" y="4095515"/>
                </a:cubicBezTo>
                <a:cubicBezTo>
                  <a:pt x="10495104" y="4189155"/>
                  <a:pt x="10470674" y="4285522"/>
                  <a:pt x="10448125" y="4380071"/>
                </a:cubicBezTo>
                <a:cubicBezTo>
                  <a:pt x="10310006" y="4966457"/>
                  <a:pt x="10427453" y="5233739"/>
                  <a:pt x="10520472" y="5447383"/>
                </a:cubicBezTo>
                <a:cubicBezTo>
                  <a:pt x="10563692" y="5545568"/>
                  <a:pt x="10604094" y="5638299"/>
                  <a:pt x="10609731" y="5743758"/>
                </a:cubicBezTo>
                <a:cubicBezTo>
                  <a:pt x="10627584" y="6086497"/>
                  <a:pt x="10369200" y="6441056"/>
                  <a:pt x="10077932" y="6474694"/>
                </a:cubicBezTo>
                <a:cubicBezTo>
                  <a:pt x="9667336" y="6521059"/>
                  <a:pt x="9004935" y="6536514"/>
                  <a:pt x="8521054" y="6461057"/>
                </a:cubicBezTo>
                <a:cubicBezTo>
                  <a:pt x="8165894" y="6404691"/>
                  <a:pt x="7462151" y="6480149"/>
                  <a:pt x="6841092" y="6546515"/>
                </a:cubicBezTo>
                <a:cubicBezTo>
                  <a:pt x="6289560" y="6605608"/>
                  <a:pt x="5768095" y="6661064"/>
                  <a:pt x="5520047" y="6624699"/>
                </a:cubicBezTo>
                <a:cubicBezTo>
                  <a:pt x="5416694" y="6609244"/>
                  <a:pt x="5315220" y="6593789"/>
                  <a:pt x="5207168" y="6576516"/>
                </a:cubicBezTo>
                <a:cubicBezTo>
                  <a:pt x="4385979" y="6448329"/>
                  <a:pt x="3455798" y="6301960"/>
                  <a:pt x="2419445" y="6528332"/>
                </a:cubicBezTo>
                <a:cubicBezTo>
                  <a:pt x="2013549" y="6613790"/>
                  <a:pt x="1675302" y="6641973"/>
                  <a:pt x="1405642" y="6641973"/>
                </a:cubicBezTo>
                <a:cubicBezTo>
                  <a:pt x="1237459" y="6641973"/>
                  <a:pt x="1097461" y="6631063"/>
                  <a:pt x="984712" y="6616517"/>
                </a:cubicBezTo>
                <a:cubicBezTo>
                  <a:pt x="619217" y="6570152"/>
                  <a:pt x="332646" y="6459238"/>
                  <a:pt x="199228" y="6311961"/>
                </a:cubicBezTo>
                <a:cubicBezTo>
                  <a:pt x="6613" y="6098316"/>
                  <a:pt x="9432" y="5759213"/>
                  <a:pt x="12251" y="5365562"/>
                </a:cubicBezTo>
                <a:cubicBezTo>
                  <a:pt x="13661" y="5204647"/>
                  <a:pt x="15070" y="5032823"/>
                  <a:pt x="1799" y="4860316"/>
                </a:cubicBezTo>
                <a:lnTo>
                  <a:pt x="0" y="4846149"/>
                </a:lnTo>
                <a:lnTo>
                  <a:pt x="152173" y="4846149"/>
                </a:lnTo>
                <a:lnTo>
                  <a:pt x="163670" y="5109913"/>
                </a:lnTo>
                <a:cubicBezTo>
                  <a:pt x="164932" y="5197772"/>
                  <a:pt x="164228" y="5283968"/>
                  <a:pt x="163523" y="5367380"/>
                </a:cubicBezTo>
                <a:cubicBezTo>
                  <a:pt x="160704" y="5731030"/>
                  <a:pt x="157886" y="6044678"/>
                  <a:pt x="313855" y="6216503"/>
                </a:cubicBezTo>
                <a:cubicBezTo>
                  <a:pt x="421906" y="6335598"/>
                  <a:pt x="680291" y="6431056"/>
                  <a:pt x="1005383" y="6472875"/>
                </a:cubicBezTo>
                <a:cubicBezTo>
                  <a:pt x="1285377" y="6508331"/>
                  <a:pt x="1752346" y="6521968"/>
                  <a:pt x="2382802" y="6384691"/>
                </a:cubicBezTo>
                <a:cubicBezTo>
                  <a:pt x="3447342" y="6151955"/>
                  <a:pt x="4393495" y="6300142"/>
                  <a:pt x="5227839" y="6431056"/>
                </a:cubicBezTo>
                <a:cubicBezTo>
                  <a:pt x="5335890" y="6448329"/>
                  <a:pt x="5437364" y="6463784"/>
                  <a:pt x="5539778" y="6479239"/>
                </a:cubicBezTo>
                <a:cubicBezTo>
                  <a:pt x="5768095" y="6512877"/>
                  <a:pt x="6279225" y="6458330"/>
                  <a:pt x="6821360" y="6400145"/>
                </a:cubicBezTo>
                <a:cubicBezTo>
                  <a:pt x="7482822" y="6329234"/>
                  <a:pt x="8166833" y="6256504"/>
                  <a:pt x="8542664" y="6315597"/>
                </a:cubicBezTo>
                <a:cubicBezTo>
                  <a:pt x="9011513" y="6389236"/>
                  <a:pt x="9657001" y="6374690"/>
                  <a:pt x="10058201" y="6329234"/>
                </a:cubicBezTo>
                <a:cubicBezTo>
                  <a:pt x="10250814" y="6307415"/>
                  <a:pt x="10472554" y="6036496"/>
                  <a:pt x="10456580" y="5751031"/>
                </a:cubicBezTo>
                <a:cubicBezTo>
                  <a:pt x="10452823" y="5671937"/>
                  <a:pt x="10419938" y="5597389"/>
                  <a:pt x="10379535" y="5503749"/>
                </a:cubicBezTo>
                <a:cubicBezTo>
                  <a:pt x="10282758" y="5282832"/>
                  <a:pt x="10150278" y="4979184"/>
                  <a:pt x="10298732" y="4347342"/>
                </a:cubicBezTo>
                <a:cubicBezTo>
                  <a:pt x="10321282" y="4251884"/>
                  <a:pt x="10345711" y="4154608"/>
                  <a:pt x="10370140" y="4060059"/>
                </a:cubicBezTo>
                <a:cubicBezTo>
                  <a:pt x="10466916" y="3679136"/>
                  <a:pt x="10567451" y="3285485"/>
                  <a:pt x="10556176" y="2857287"/>
                </a:cubicBezTo>
                <a:cubicBezTo>
                  <a:pt x="10547720" y="2525457"/>
                  <a:pt x="10484767" y="2305449"/>
                  <a:pt x="10429333" y="2110896"/>
                </a:cubicBezTo>
                <a:cubicBezTo>
                  <a:pt x="10394568" y="1989073"/>
                  <a:pt x="10361683" y="1874524"/>
                  <a:pt x="10345711" y="1746337"/>
                </a:cubicBezTo>
                <a:cubicBezTo>
                  <a:pt x="10330678" y="1629969"/>
                  <a:pt x="10349469" y="1490873"/>
                  <a:pt x="10369200" y="1342686"/>
                </a:cubicBezTo>
                <a:cubicBezTo>
                  <a:pt x="10408662" y="1049039"/>
                  <a:pt x="10453762" y="715390"/>
                  <a:pt x="10262088" y="446289"/>
                </a:cubicBezTo>
                <a:cubicBezTo>
                  <a:pt x="10139004" y="274465"/>
                  <a:pt x="9905049" y="175370"/>
                  <a:pt x="9564923" y="150824"/>
                </a:cubicBezTo>
                <a:cubicBezTo>
                  <a:pt x="9204126" y="124459"/>
                  <a:pt x="8857422" y="195371"/>
                  <a:pt x="8760646" y="217190"/>
                </a:cubicBezTo>
                <a:cubicBezTo>
                  <a:pt x="8349111" y="310830"/>
                  <a:pt x="6314929" y="569021"/>
                  <a:pt x="5846080" y="518110"/>
                </a:cubicBezTo>
                <a:cubicBezTo>
                  <a:pt x="5597092" y="491745"/>
                  <a:pt x="5362198" y="431743"/>
                  <a:pt x="5135761" y="374468"/>
                </a:cubicBezTo>
                <a:cubicBezTo>
                  <a:pt x="4932812" y="322648"/>
                  <a:pt x="4722347" y="269919"/>
                  <a:pt x="4506244" y="240827"/>
                </a:cubicBezTo>
                <a:cubicBezTo>
                  <a:pt x="4028000" y="178097"/>
                  <a:pt x="3680357" y="262646"/>
                  <a:pt x="3312982" y="353558"/>
                </a:cubicBezTo>
                <a:cubicBezTo>
                  <a:pt x="3062821" y="414925"/>
                  <a:pt x="2806845" y="477825"/>
                  <a:pt x="2499471" y="497385"/>
                </a:cubicBezTo>
                <a:lnTo>
                  <a:pt x="2358813" y="502686"/>
                </a:lnTo>
                <a:lnTo>
                  <a:pt x="2358813" y="357257"/>
                </a:lnTo>
                <a:lnTo>
                  <a:pt x="2491220" y="352252"/>
                </a:lnTo>
                <a:cubicBezTo>
                  <a:pt x="2785646" y="333330"/>
                  <a:pt x="3033694" y="271965"/>
                  <a:pt x="3275399" y="212644"/>
                </a:cubicBezTo>
                <a:cubicBezTo>
                  <a:pt x="3640895" y="122641"/>
                  <a:pt x="4018604" y="29910"/>
                  <a:pt x="4525975" y="97185"/>
                </a:cubicBezTo>
                <a:cubicBezTo>
                  <a:pt x="4751474" y="127186"/>
                  <a:pt x="4966637" y="181734"/>
                  <a:pt x="5173344" y="234463"/>
                </a:cubicBezTo>
                <a:cubicBezTo>
                  <a:pt x="5395083" y="290829"/>
                  <a:pt x="5624340" y="349013"/>
                  <a:pt x="5862992" y="374468"/>
                </a:cubicBezTo>
                <a:cubicBezTo>
                  <a:pt x="6320566" y="423561"/>
                  <a:pt x="8320924" y="169006"/>
                  <a:pt x="8726820" y="76275"/>
                </a:cubicBezTo>
                <a:cubicBezTo>
                  <a:pt x="8816432" y="55593"/>
                  <a:pt x="9107467" y="-4068"/>
                  <a:pt x="9435008" y="22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60"/>
          <p:cNvGrpSpPr/>
          <p:nvPr/>
        </p:nvGrpSpPr>
        <p:grpSpPr>
          <a:xfrm rot="1587316">
            <a:off x="1012295" y="444765"/>
            <a:ext cx="1547602" cy="2290895"/>
            <a:chOff x="6477000" y="3016250"/>
            <a:chExt cx="1328738" cy="1966913"/>
          </a:xfrm>
        </p:grpSpPr>
        <p:sp>
          <p:nvSpPr>
            <p:cNvPr id="558" name="Google Shape;558;p60"/>
            <p:cNvSpPr/>
            <p:nvPr/>
          </p:nvSpPr>
          <p:spPr>
            <a:xfrm>
              <a:off x="6477000" y="3162300"/>
              <a:ext cx="1328738" cy="1820863"/>
            </a:xfrm>
            <a:custGeom>
              <a:rect b="b" l="l" r="r" t="t"/>
              <a:pathLst>
                <a:path extrusionOk="0" h="485" w="353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6591300" y="3294062"/>
              <a:ext cx="1101725" cy="1520825"/>
            </a:xfrm>
            <a:custGeom>
              <a:rect b="b" l="l" r="r" t="t"/>
              <a:pathLst>
                <a:path extrusionOk="0" h="958" w="694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6786563" y="3609975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2" name="Google Shape;562;p60"/>
            <p:cNvCxnSpPr/>
            <p:nvPr/>
          </p:nvCxnSpPr>
          <p:spPr>
            <a:xfrm>
              <a:off x="6786563" y="3609975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3" name="Google Shape;563;p60"/>
            <p:cNvSpPr/>
            <p:nvPr/>
          </p:nvSpPr>
          <p:spPr>
            <a:xfrm>
              <a:off x="6764338" y="3586163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6721475" y="3759200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5" name="Google Shape;565;p60"/>
            <p:cNvCxnSpPr/>
            <p:nvPr/>
          </p:nvCxnSpPr>
          <p:spPr>
            <a:xfrm>
              <a:off x="6721475" y="3759200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6" name="Google Shape;566;p60"/>
            <p:cNvSpPr/>
            <p:nvPr/>
          </p:nvSpPr>
          <p:spPr>
            <a:xfrm>
              <a:off x="6699250" y="3736975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0"/>
            <p:cNvSpPr/>
            <p:nvPr/>
          </p:nvSpPr>
          <p:spPr>
            <a:xfrm>
              <a:off x="6786563" y="3913188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8" name="Google Shape;568;p60"/>
            <p:cNvCxnSpPr/>
            <p:nvPr/>
          </p:nvCxnSpPr>
          <p:spPr>
            <a:xfrm>
              <a:off x="6786563" y="3913188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9" name="Google Shape;569;p60"/>
            <p:cNvSpPr/>
            <p:nvPr/>
          </p:nvSpPr>
          <p:spPr>
            <a:xfrm>
              <a:off x="6764338" y="3890963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6721475" y="40671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1" name="Google Shape;571;p60"/>
            <p:cNvCxnSpPr/>
            <p:nvPr/>
          </p:nvCxnSpPr>
          <p:spPr>
            <a:xfrm>
              <a:off x="6721475" y="4067175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72" name="Google Shape;572;p60"/>
            <p:cNvSpPr/>
            <p:nvPr/>
          </p:nvSpPr>
          <p:spPr>
            <a:xfrm>
              <a:off x="6699250" y="4044950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6786563" y="42211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4" name="Google Shape;574;p60"/>
            <p:cNvCxnSpPr/>
            <p:nvPr/>
          </p:nvCxnSpPr>
          <p:spPr>
            <a:xfrm>
              <a:off x="6786563" y="4221163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75" name="Google Shape;575;p60"/>
            <p:cNvSpPr/>
            <p:nvPr/>
          </p:nvSpPr>
          <p:spPr>
            <a:xfrm>
              <a:off x="6764338" y="4198938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0"/>
            <p:cNvSpPr/>
            <p:nvPr/>
          </p:nvSpPr>
          <p:spPr>
            <a:xfrm>
              <a:off x="6786563" y="45259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7" name="Google Shape;577;p60"/>
            <p:cNvCxnSpPr/>
            <p:nvPr/>
          </p:nvCxnSpPr>
          <p:spPr>
            <a:xfrm>
              <a:off x="6786563" y="4525963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78" name="Google Shape;578;p60"/>
            <p:cNvSpPr/>
            <p:nvPr/>
          </p:nvSpPr>
          <p:spPr>
            <a:xfrm>
              <a:off x="6764338" y="4502150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0"/>
            <p:cNvSpPr/>
            <p:nvPr/>
          </p:nvSpPr>
          <p:spPr>
            <a:xfrm>
              <a:off x="6721475" y="43719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60"/>
            <p:cNvCxnSpPr/>
            <p:nvPr/>
          </p:nvCxnSpPr>
          <p:spPr>
            <a:xfrm>
              <a:off x="6721475" y="4371975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81" name="Google Shape;581;p60"/>
            <p:cNvSpPr/>
            <p:nvPr/>
          </p:nvSpPr>
          <p:spPr>
            <a:xfrm>
              <a:off x="6699250" y="4348163"/>
              <a:ext cx="884238" cy="46038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0"/>
            <p:cNvSpPr/>
            <p:nvPr/>
          </p:nvSpPr>
          <p:spPr>
            <a:xfrm>
              <a:off x="6838950" y="3200400"/>
              <a:ext cx="604838" cy="184150"/>
            </a:xfrm>
            <a:custGeom>
              <a:rect b="b" l="l" r="r" t="t"/>
              <a:pathLst>
                <a:path extrusionOk="0" h="49" w="161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0"/>
            <p:cNvSpPr/>
            <p:nvPr/>
          </p:nvSpPr>
          <p:spPr>
            <a:xfrm>
              <a:off x="6989763" y="3016250"/>
              <a:ext cx="304800" cy="303213"/>
            </a:xfrm>
            <a:custGeom>
              <a:rect b="b" l="l" r="r" t="t"/>
              <a:pathLst>
                <a:path extrusionOk="0" h="81" w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60"/>
          <p:cNvSpPr/>
          <p:nvPr/>
        </p:nvSpPr>
        <p:spPr>
          <a:xfrm rot="2717603">
            <a:off x="-63713" y="1588775"/>
            <a:ext cx="747527" cy="830628"/>
          </a:xfrm>
          <a:custGeom>
            <a:rect b="b" l="l" r="r" t="t"/>
            <a:pathLst>
              <a:path extrusionOk="0" h="834887" w="751360">
                <a:moveTo>
                  <a:pt x="184970" y="3969"/>
                </a:moveTo>
                <a:cubicBezTo>
                  <a:pt x="192343" y="-2983"/>
                  <a:pt x="197996" y="-539"/>
                  <a:pt x="218776" y="9240"/>
                </a:cubicBezTo>
                <a:lnTo>
                  <a:pt x="474653" y="128216"/>
                </a:lnTo>
                <a:lnTo>
                  <a:pt x="680823" y="223558"/>
                </a:lnTo>
                <a:cubicBezTo>
                  <a:pt x="689379" y="227225"/>
                  <a:pt x="698343" y="229670"/>
                  <a:pt x="701195" y="239449"/>
                </a:cubicBezTo>
                <a:cubicBezTo>
                  <a:pt x="713419" y="244745"/>
                  <a:pt x="725234" y="251265"/>
                  <a:pt x="737865" y="255339"/>
                </a:cubicBezTo>
                <a:cubicBezTo>
                  <a:pt x="754163" y="260636"/>
                  <a:pt x="753756" y="268377"/>
                  <a:pt x="746829" y="282230"/>
                </a:cubicBezTo>
                <a:cubicBezTo>
                  <a:pt x="684896" y="411799"/>
                  <a:pt x="623780" y="541368"/>
                  <a:pt x="562663" y="670937"/>
                </a:cubicBezTo>
                <a:lnTo>
                  <a:pt x="485328" y="834887"/>
                </a:lnTo>
                <a:lnTo>
                  <a:pt x="0" y="354504"/>
                </a:lnTo>
                <a:lnTo>
                  <a:pt x="101839" y="158774"/>
                </a:lnTo>
                <a:cubicBezTo>
                  <a:pt x="127100" y="110694"/>
                  <a:pt x="152361" y="62616"/>
                  <a:pt x="176401" y="14130"/>
                </a:cubicBezTo>
                <a:cubicBezTo>
                  <a:pt x="179864" y="9648"/>
                  <a:pt x="182513" y="6286"/>
                  <a:pt x="184970" y="3969"/>
                </a:cubicBezTo>
                <a:close/>
              </a:path>
            </a:pathLst>
          </a:custGeom>
          <a:solidFill>
            <a:srgbClr val="C6E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0"/>
          <p:cNvSpPr/>
          <p:nvPr/>
        </p:nvSpPr>
        <p:spPr>
          <a:xfrm rot="578905">
            <a:off x="433347" y="1136289"/>
            <a:ext cx="2316129" cy="1828369"/>
          </a:xfrm>
          <a:custGeom>
            <a:rect b="b" l="l" r="r" t="t"/>
            <a:pathLst>
              <a:path extrusionOk="0" h="1837744" w="2328005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0"/>
          <p:cNvSpPr/>
          <p:nvPr/>
        </p:nvSpPr>
        <p:spPr>
          <a:xfrm flipH="1" rot="-120783">
            <a:off x="2035057" y="2638484"/>
            <a:ext cx="1001699" cy="844344"/>
          </a:xfrm>
          <a:custGeom>
            <a:rect b="b" l="l" r="r" t="t"/>
            <a:pathLst>
              <a:path extrusionOk="0" h="848673" w="1006835">
                <a:moveTo>
                  <a:pt x="447868" y="72"/>
                </a:moveTo>
                <a:cubicBezTo>
                  <a:pt x="442470" y="683"/>
                  <a:pt x="438803" y="5165"/>
                  <a:pt x="431875" y="14129"/>
                </a:cubicBezTo>
                <a:cubicBezTo>
                  <a:pt x="407836" y="62616"/>
                  <a:pt x="382575" y="110695"/>
                  <a:pt x="357313" y="158774"/>
                </a:cubicBezTo>
                <a:cubicBezTo>
                  <a:pt x="310050" y="248820"/>
                  <a:pt x="261970" y="338866"/>
                  <a:pt x="216335" y="429727"/>
                </a:cubicBezTo>
                <a:cubicBezTo>
                  <a:pt x="164590" y="532812"/>
                  <a:pt x="108362" y="633043"/>
                  <a:pt x="58246" y="736943"/>
                </a:cubicBezTo>
                <a:lnTo>
                  <a:pt x="0" y="848673"/>
                </a:lnTo>
                <a:lnTo>
                  <a:pt x="746679" y="822428"/>
                </a:lnTo>
                <a:lnTo>
                  <a:pt x="818137" y="670937"/>
                </a:lnTo>
                <a:cubicBezTo>
                  <a:pt x="879254" y="541368"/>
                  <a:pt x="940372" y="411799"/>
                  <a:pt x="1002304" y="282230"/>
                </a:cubicBezTo>
                <a:cubicBezTo>
                  <a:pt x="1009231" y="268377"/>
                  <a:pt x="1009638" y="260636"/>
                  <a:pt x="993340" y="255339"/>
                </a:cubicBezTo>
                <a:lnTo>
                  <a:pt x="474251" y="9240"/>
                </a:lnTo>
                <a:cubicBezTo>
                  <a:pt x="460397" y="2721"/>
                  <a:pt x="453267" y="-539"/>
                  <a:pt x="447868" y="72"/>
                </a:cubicBezTo>
                <a:close/>
              </a:path>
            </a:pathLst>
          </a:custGeom>
          <a:solidFill>
            <a:srgbClr val="C6E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5375984" y="2634865"/>
            <a:ext cx="1440030" cy="137145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0"/>
          <p:cNvSpPr/>
          <p:nvPr/>
        </p:nvSpPr>
        <p:spPr>
          <a:xfrm rot="10800000">
            <a:off x="4471176" y="4225736"/>
            <a:ext cx="3231250" cy="1728049"/>
          </a:xfrm>
          <a:custGeom>
            <a:rect b="b" l="l" r="r" t="t"/>
            <a:pathLst>
              <a:path extrusionOk="0" h="1728049" w="3231250">
                <a:moveTo>
                  <a:pt x="1603656" y="1728049"/>
                </a:moveTo>
                <a:lnTo>
                  <a:pt x="1361340" y="1485733"/>
                </a:lnTo>
                <a:lnTo>
                  <a:pt x="1482498" y="1485733"/>
                </a:lnTo>
                <a:lnTo>
                  <a:pt x="1482498" y="1238845"/>
                </a:lnTo>
                <a:lnTo>
                  <a:pt x="1519544" y="1238845"/>
                </a:lnTo>
                <a:cubicBezTo>
                  <a:pt x="1344853" y="1227816"/>
                  <a:pt x="1172648" y="1177063"/>
                  <a:pt x="1015740" y="1087892"/>
                </a:cubicBezTo>
                <a:lnTo>
                  <a:pt x="817941" y="1309456"/>
                </a:lnTo>
                <a:lnTo>
                  <a:pt x="908322" y="1390143"/>
                </a:lnTo>
                <a:lnTo>
                  <a:pt x="566184" y="1409531"/>
                </a:lnTo>
                <a:lnTo>
                  <a:pt x="546797" y="1067393"/>
                </a:lnTo>
                <a:lnTo>
                  <a:pt x="637178" y="1148080"/>
                </a:lnTo>
                <a:lnTo>
                  <a:pt x="815894" y="947893"/>
                </a:lnTo>
                <a:cubicBezTo>
                  <a:pt x="680789" y="835606"/>
                  <a:pt x="574092" y="695026"/>
                  <a:pt x="502445" y="537233"/>
                </a:cubicBezTo>
                <a:lnTo>
                  <a:pt x="503893" y="542638"/>
                </a:lnTo>
                <a:lnTo>
                  <a:pt x="265418" y="606537"/>
                </a:lnTo>
                <a:lnTo>
                  <a:pt x="296776" y="723567"/>
                </a:lnTo>
                <a:lnTo>
                  <a:pt x="0" y="552223"/>
                </a:lnTo>
                <a:lnTo>
                  <a:pt x="171344" y="255448"/>
                </a:lnTo>
                <a:lnTo>
                  <a:pt x="202702" y="372478"/>
                </a:lnTo>
                <a:lnTo>
                  <a:pt x="420370" y="314153"/>
                </a:lnTo>
                <a:cubicBezTo>
                  <a:pt x="394191" y="212871"/>
                  <a:pt x="381279" y="107363"/>
                  <a:pt x="382349" y="0"/>
                </a:cubicBezTo>
                <a:lnTo>
                  <a:pt x="668774" y="2854"/>
                </a:lnTo>
                <a:cubicBezTo>
                  <a:pt x="665395" y="342077"/>
                  <a:pt x="843838" y="657162"/>
                  <a:pt x="1136496" y="828730"/>
                </a:cubicBezTo>
                <a:cubicBezTo>
                  <a:pt x="1429154" y="1000297"/>
                  <a:pt x="1791255" y="1002101"/>
                  <a:pt x="2085607" y="833457"/>
                </a:cubicBezTo>
                <a:cubicBezTo>
                  <a:pt x="2379959" y="664813"/>
                  <a:pt x="2561533" y="351521"/>
                  <a:pt x="2561533" y="12281"/>
                </a:cubicBezTo>
                <a:lnTo>
                  <a:pt x="2847972" y="12281"/>
                </a:lnTo>
                <a:cubicBezTo>
                  <a:pt x="2847972" y="115358"/>
                  <a:pt x="2835103" y="216597"/>
                  <a:pt x="2809305" y="313731"/>
                </a:cubicBezTo>
                <a:lnTo>
                  <a:pt x="3028549" y="372478"/>
                </a:lnTo>
                <a:lnTo>
                  <a:pt x="3059907" y="255448"/>
                </a:lnTo>
                <a:lnTo>
                  <a:pt x="3231250" y="552223"/>
                </a:lnTo>
                <a:lnTo>
                  <a:pt x="2934475" y="723567"/>
                </a:lnTo>
                <a:lnTo>
                  <a:pt x="2965833" y="606537"/>
                </a:lnTo>
                <a:lnTo>
                  <a:pt x="2727358" y="542638"/>
                </a:lnTo>
                <a:lnTo>
                  <a:pt x="2729738" y="533756"/>
                </a:lnTo>
                <a:cubicBezTo>
                  <a:pt x="2653953" y="701088"/>
                  <a:pt x="2539292" y="849337"/>
                  <a:pt x="2393713" y="965698"/>
                </a:cubicBezTo>
                <a:lnTo>
                  <a:pt x="2549092" y="1121077"/>
                </a:lnTo>
                <a:lnTo>
                  <a:pt x="2634763" y="1035405"/>
                </a:lnTo>
                <a:lnTo>
                  <a:pt x="2634763" y="1378092"/>
                </a:lnTo>
                <a:lnTo>
                  <a:pt x="2292077" y="1378092"/>
                </a:lnTo>
                <a:lnTo>
                  <a:pt x="2377748" y="1292420"/>
                </a:lnTo>
                <a:lnTo>
                  <a:pt x="2187215" y="1101886"/>
                </a:lnTo>
                <a:cubicBezTo>
                  <a:pt x="2038736" y="1182335"/>
                  <a:pt x="1877130" y="1228109"/>
                  <a:pt x="1713346" y="1238845"/>
                </a:cubicBezTo>
                <a:lnTo>
                  <a:pt x="1724814" y="1238845"/>
                </a:lnTo>
                <a:lnTo>
                  <a:pt x="1724814" y="1485733"/>
                </a:lnTo>
                <a:lnTo>
                  <a:pt x="1845972" y="1485733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0"/>
          <p:cNvSpPr/>
          <p:nvPr/>
        </p:nvSpPr>
        <p:spPr>
          <a:xfrm rot="2400500">
            <a:off x="7047930" y="3194697"/>
            <a:ext cx="1440030" cy="137145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0"/>
          <p:cNvSpPr/>
          <p:nvPr/>
        </p:nvSpPr>
        <p:spPr>
          <a:xfrm rot="4800000">
            <a:off x="7960020" y="4618894"/>
            <a:ext cx="1440030" cy="137145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0"/>
          <p:cNvSpPr/>
          <p:nvPr/>
        </p:nvSpPr>
        <p:spPr>
          <a:xfrm flipH="1" rot="-2400500">
            <a:off x="3704040" y="3194697"/>
            <a:ext cx="1440030" cy="137145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0"/>
          <p:cNvSpPr/>
          <p:nvPr/>
        </p:nvSpPr>
        <p:spPr>
          <a:xfrm flipH="1" rot="-4800000">
            <a:off x="2791950" y="4618894"/>
            <a:ext cx="1440030" cy="137145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1831816" y="3007078"/>
            <a:ext cx="19924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Ausentismo de los pacientes. </a:t>
            </a:r>
            <a:endParaRPr b="0" sz="140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0"/>
          <p:cNvSpPr txBox="1"/>
          <p:nvPr/>
        </p:nvSpPr>
        <p:spPr>
          <a:xfrm>
            <a:off x="728666" y="4973301"/>
            <a:ext cx="199248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 una institución de salud de la Ciudad de Córdoba. </a:t>
            </a:r>
            <a:endParaRPr/>
          </a:p>
        </p:txBody>
      </p:sp>
      <p:sp>
        <p:nvSpPr>
          <p:cNvPr id="595" name="Google Shape;595;p60"/>
          <p:cNvSpPr txBox="1"/>
          <p:nvPr/>
        </p:nvSpPr>
        <p:spPr>
          <a:xfrm>
            <a:off x="8408401" y="2760173"/>
            <a:ext cx="32747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Identificar variables que conllevan al ausentismo</a:t>
            </a:r>
            <a:endParaRPr b="0" sz="140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0"/>
          <p:cNvSpPr txBox="1"/>
          <p:nvPr/>
        </p:nvSpPr>
        <p:spPr>
          <a:xfrm>
            <a:off x="9292853" y="4751440"/>
            <a:ext cx="24916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Podría implementar medidas específicas para intentar reducir la tasa de ausentismo</a:t>
            </a:r>
            <a:endParaRPr b="0" sz="140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597;p60"/>
          <p:cNvGrpSpPr/>
          <p:nvPr/>
        </p:nvGrpSpPr>
        <p:grpSpPr>
          <a:xfrm>
            <a:off x="4350887" y="1446329"/>
            <a:ext cx="3351540" cy="1262613"/>
            <a:chOff x="-767189" y="748017"/>
            <a:chExt cx="4006131" cy="1262613"/>
          </a:xfrm>
        </p:grpSpPr>
        <p:sp>
          <p:nvSpPr>
            <p:cNvPr id="598" name="Google Shape;598;p60"/>
            <p:cNvSpPr txBox="1"/>
            <p:nvPr/>
          </p:nvSpPr>
          <p:spPr>
            <a:xfrm>
              <a:off x="-535103" y="748017"/>
              <a:ext cx="37212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Pérdidas económicas en la institución 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0"/>
            <p:cNvSpPr txBox="1"/>
            <p:nvPr/>
          </p:nvSpPr>
          <p:spPr>
            <a:xfrm>
              <a:off x="-767189" y="1271966"/>
              <a:ext cx="4006131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Ya que los turnos asignados que no se efectivizan suponen una distribución ineficiente de recursos</a:t>
              </a:r>
              <a:endParaRPr b="0" sz="14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60"/>
          <p:cNvSpPr txBox="1"/>
          <p:nvPr/>
        </p:nvSpPr>
        <p:spPr>
          <a:xfrm>
            <a:off x="5401628" y="3173866"/>
            <a:ext cx="14400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genera?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0"/>
          <p:cNvSpPr txBox="1"/>
          <p:nvPr/>
        </p:nvSpPr>
        <p:spPr>
          <a:xfrm>
            <a:off x="3776464" y="3727954"/>
            <a:ext cx="13931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2982210" y="5076482"/>
            <a:ext cx="12103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6994015" y="3624624"/>
            <a:ext cx="1440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buscaremos?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0"/>
          <p:cNvSpPr txBox="1"/>
          <p:nvPr/>
        </p:nvSpPr>
        <p:spPr>
          <a:xfrm>
            <a:off x="7861295" y="5089692"/>
            <a:ext cx="15437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Institución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0"/>
          <p:cNvSpPr txBox="1"/>
          <p:nvPr/>
        </p:nvSpPr>
        <p:spPr>
          <a:xfrm>
            <a:off x="8408401" y="3359991"/>
            <a:ext cx="32747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Construir modelos que permitan predecir la probabilidad de que los turnos no sean atendidos</a:t>
            </a:r>
            <a:endParaRPr b="0" sz="140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0"/>
          <p:cNvSpPr/>
          <p:nvPr/>
        </p:nvSpPr>
        <p:spPr>
          <a:xfrm>
            <a:off x="5731316" y="5210920"/>
            <a:ext cx="710964" cy="712300"/>
          </a:xfrm>
          <a:custGeom>
            <a:rect b="b" l="l" r="r" t="t"/>
            <a:pathLst>
              <a:path extrusionOk="0" h="2730652" w="3240000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gradFill>
            <a:gsLst>
              <a:gs pos="0">
                <a:srgbClr val="A07800"/>
              </a:gs>
              <a:gs pos="48000">
                <a:srgbClr val="F7B900"/>
              </a:gs>
              <a:gs pos="100000">
                <a:srgbClr val="FFD65D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87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250" name="Google Shape;1250;p87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2" name="Google Shape;1252;p87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87"/>
          <p:cNvSpPr/>
          <p:nvPr/>
        </p:nvSpPr>
        <p:spPr>
          <a:xfrm>
            <a:off x="1261393" y="220571"/>
            <a:ext cx="8414700" cy="8145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7"/>
          <p:cNvSpPr txBox="1"/>
          <p:nvPr/>
        </p:nvSpPr>
        <p:spPr>
          <a:xfrm>
            <a:off x="535050" y="2516225"/>
            <a:ext cx="30873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Se analizaron: el modelo con mejor </a:t>
            </a:r>
            <a:r>
              <a:rPr b="1" i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Recall 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y el modelo con mejor </a:t>
            </a:r>
            <a:r>
              <a:rPr b="1" i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Recall_Weighted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 de cada estudio, ya que es lo que se intenta optimizar en este proyecto (Minimizar las predicciones de </a:t>
            </a:r>
            <a:r>
              <a:rPr b="1" i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Asistentes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que en realidad son </a:t>
            </a:r>
            <a:r>
              <a:rPr b="1" i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Ausentes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teniendo en cuenta el desbalance de datos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87"/>
          <p:cNvSpPr/>
          <p:nvPr/>
        </p:nvSpPr>
        <p:spPr>
          <a:xfrm>
            <a:off x="11192283" y="197155"/>
            <a:ext cx="862786" cy="863961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87"/>
          <p:cNvSpPr txBox="1"/>
          <p:nvPr/>
        </p:nvSpPr>
        <p:spPr>
          <a:xfrm>
            <a:off x="2536500" y="342675"/>
            <a:ext cx="67563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con Hiper-Parámetros variados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7" name="Google Shape;1257;p87"/>
          <p:cNvGrpSpPr/>
          <p:nvPr/>
        </p:nvGrpSpPr>
        <p:grpSpPr>
          <a:xfrm>
            <a:off x="4751460" y="1887090"/>
            <a:ext cx="1361388" cy="359905"/>
            <a:chOff x="5099511" y="3172385"/>
            <a:chExt cx="914235" cy="465113"/>
          </a:xfrm>
        </p:grpSpPr>
        <p:sp>
          <p:nvSpPr>
            <p:cNvPr id="1258" name="Google Shape;1258;p87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7"/>
            <p:cNvSpPr txBox="1"/>
            <p:nvPr/>
          </p:nvSpPr>
          <p:spPr>
            <a:xfrm>
              <a:off x="5126946" y="3172385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SIN ESCALADO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60" name="Google Shape;1260;p87"/>
          <p:cNvGrpSpPr/>
          <p:nvPr/>
        </p:nvGrpSpPr>
        <p:grpSpPr>
          <a:xfrm>
            <a:off x="4514920" y="3706078"/>
            <a:ext cx="1834466" cy="355133"/>
            <a:chOff x="6312325" y="1976561"/>
            <a:chExt cx="688200" cy="273600"/>
          </a:xfrm>
        </p:grpSpPr>
        <p:sp>
          <p:nvSpPr>
            <p:cNvPr id="1261" name="Google Shape;1261;p87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7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</a:t>
              </a:r>
              <a:r>
                <a:rPr lang="en-US"/>
                <a:t> </a:t>
              </a: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63" name="Google Shape;1263;p87"/>
          <p:cNvGrpSpPr/>
          <p:nvPr/>
        </p:nvGrpSpPr>
        <p:grpSpPr>
          <a:xfrm>
            <a:off x="4648902" y="5491939"/>
            <a:ext cx="1566501" cy="381130"/>
            <a:chOff x="10484374" y="1847175"/>
            <a:chExt cx="937800" cy="161400"/>
          </a:xfrm>
        </p:grpSpPr>
        <p:sp>
          <p:nvSpPr>
            <p:cNvPr id="1264" name="Google Shape;1264;p87"/>
            <p:cNvSpPr/>
            <p:nvPr/>
          </p:nvSpPr>
          <p:spPr>
            <a:xfrm>
              <a:off x="10484374" y="1847175"/>
              <a:ext cx="937800" cy="1614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7"/>
            <p:cNvSpPr txBox="1"/>
            <p:nvPr/>
          </p:nvSpPr>
          <p:spPr>
            <a:xfrm>
              <a:off x="10492387" y="1865031"/>
              <a:ext cx="929700" cy="1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MINMAX</a:t>
              </a:r>
              <a:r>
                <a:rPr lang="en-US"/>
                <a:t> </a:t>
              </a: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/>
            </a:p>
          </p:txBody>
        </p:sp>
      </p:grpSp>
      <p:grpSp>
        <p:nvGrpSpPr>
          <p:cNvPr id="1266" name="Google Shape;1266;p87"/>
          <p:cNvGrpSpPr/>
          <p:nvPr/>
        </p:nvGrpSpPr>
        <p:grpSpPr>
          <a:xfrm>
            <a:off x="1194100" y="1708074"/>
            <a:ext cx="1585819" cy="619093"/>
            <a:chOff x="9406794" y="2986244"/>
            <a:chExt cx="688200" cy="688800"/>
          </a:xfrm>
        </p:grpSpPr>
        <p:sp>
          <p:nvSpPr>
            <p:cNvPr id="1267" name="Google Shape;1267;p87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7"/>
            <p:cNvSpPr txBox="1"/>
            <p:nvPr/>
          </p:nvSpPr>
          <p:spPr>
            <a:xfrm>
              <a:off x="9426953" y="3006403"/>
              <a:ext cx="6480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ENTRENAMIENTO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69" name="Google Shape;1269;p87"/>
          <p:cNvPicPr preferRelativeResize="0"/>
          <p:nvPr/>
        </p:nvPicPr>
        <p:blipFill rotWithShape="1">
          <a:blip r:embed="rId3">
            <a:alphaModFix/>
          </a:blip>
          <a:srcRect b="50792" l="0" r="0" t="0"/>
          <a:stretch/>
        </p:blipFill>
        <p:spPr>
          <a:xfrm>
            <a:off x="6383350" y="1305050"/>
            <a:ext cx="5368449" cy="16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7"/>
          <p:cNvPicPr preferRelativeResize="0"/>
          <p:nvPr/>
        </p:nvPicPr>
        <p:blipFill rotWithShape="1">
          <a:blip r:embed="rId4">
            <a:alphaModFix/>
          </a:blip>
          <a:srcRect b="50867" l="0" r="0" t="0"/>
          <a:stretch/>
        </p:blipFill>
        <p:spPr>
          <a:xfrm>
            <a:off x="6353119" y="3075288"/>
            <a:ext cx="5428919" cy="16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7"/>
          <p:cNvPicPr preferRelativeResize="0"/>
          <p:nvPr/>
        </p:nvPicPr>
        <p:blipFill rotWithShape="1">
          <a:blip r:embed="rId5">
            <a:alphaModFix/>
          </a:blip>
          <a:srcRect b="50934" l="0" r="0" t="0"/>
          <a:stretch/>
        </p:blipFill>
        <p:spPr>
          <a:xfrm>
            <a:off x="6353125" y="4904105"/>
            <a:ext cx="5428924" cy="16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88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278" name="Google Shape;1278;p88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88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88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88"/>
          <p:cNvSpPr/>
          <p:nvPr/>
        </p:nvSpPr>
        <p:spPr>
          <a:xfrm>
            <a:off x="1261393" y="220571"/>
            <a:ext cx="8414700" cy="8145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8"/>
          <p:cNvSpPr/>
          <p:nvPr/>
        </p:nvSpPr>
        <p:spPr>
          <a:xfrm>
            <a:off x="11192283" y="197155"/>
            <a:ext cx="862786" cy="863961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88"/>
          <p:cNvSpPr txBox="1"/>
          <p:nvPr/>
        </p:nvSpPr>
        <p:spPr>
          <a:xfrm>
            <a:off x="2536500" y="342675"/>
            <a:ext cx="67563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con Hiper-Parámetros variados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84" name="Google Shape;1284;p88"/>
          <p:cNvGrpSpPr/>
          <p:nvPr/>
        </p:nvGrpSpPr>
        <p:grpSpPr>
          <a:xfrm>
            <a:off x="4751460" y="1887090"/>
            <a:ext cx="1361388" cy="359905"/>
            <a:chOff x="5099511" y="3172385"/>
            <a:chExt cx="914235" cy="465113"/>
          </a:xfrm>
        </p:grpSpPr>
        <p:sp>
          <p:nvSpPr>
            <p:cNvPr id="1285" name="Google Shape;1285;p88"/>
            <p:cNvSpPr/>
            <p:nvPr/>
          </p:nvSpPr>
          <p:spPr>
            <a:xfrm>
              <a:off x="5099511" y="3184798"/>
              <a:ext cx="913200" cy="452700"/>
            </a:xfrm>
            <a:prstGeom prst="roundRect">
              <a:avLst>
                <a:gd fmla="val 10000" name="adj"/>
              </a:avLst>
            </a:prstGeom>
            <a:solidFill>
              <a:srgbClr val="E84C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8"/>
            <p:cNvSpPr txBox="1"/>
            <p:nvPr/>
          </p:nvSpPr>
          <p:spPr>
            <a:xfrm>
              <a:off x="5126946" y="3172385"/>
              <a:ext cx="8868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SIN ESCALADO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87" name="Google Shape;1287;p88"/>
          <p:cNvGrpSpPr/>
          <p:nvPr/>
        </p:nvGrpSpPr>
        <p:grpSpPr>
          <a:xfrm>
            <a:off x="4514920" y="3706078"/>
            <a:ext cx="1834466" cy="355133"/>
            <a:chOff x="6312325" y="1976561"/>
            <a:chExt cx="688200" cy="273600"/>
          </a:xfrm>
        </p:grpSpPr>
        <p:sp>
          <p:nvSpPr>
            <p:cNvPr id="1288" name="Google Shape;1288;p88"/>
            <p:cNvSpPr/>
            <p:nvPr/>
          </p:nvSpPr>
          <p:spPr>
            <a:xfrm>
              <a:off x="6312325" y="1976561"/>
              <a:ext cx="688200" cy="273600"/>
            </a:xfrm>
            <a:prstGeom prst="roundRect">
              <a:avLst>
                <a:gd fmla="val 10000" name="adj"/>
              </a:avLst>
            </a:prstGeom>
            <a:solidFill>
              <a:srgbClr val="F39C1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8"/>
            <p:cNvSpPr txBox="1"/>
            <p:nvPr/>
          </p:nvSpPr>
          <p:spPr>
            <a:xfrm>
              <a:off x="6320341" y="1984577"/>
              <a:ext cx="672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</a:t>
              </a:r>
              <a:r>
                <a:rPr lang="en-US"/>
                <a:t> </a:t>
              </a: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90" name="Google Shape;1290;p88"/>
          <p:cNvGrpSpPr/>
          <p:nvPr/>
        </p:nvGrpSpPr>
        <p:grpSpPr>
          <a:xfrm>
            <a:off x="4648902" y="5491939"/>
            <a:ext cx="1566501" cy="381130"/>
            <a:chOff x="10484374" y="1847175"/>
            <a:chExt cx="937800" cy="161400"/>
          </a:xfrm>
        </p:grpSpPr>
        <p:sp>
          <p:nvSpPr>
            <p:cNvPr id="1291" name="Google Shape;1291;p88"/>
            <p:cNvSpPr/>
            <p:nvPr/>
          </p:nvSpPr>
          <p:spPr>
            <a:xfrm>
              <a:off x="10484374" y="1847175"/>
              <a:ext cx="937800" cy="161400"/>
            </a:xfrm>
            <a:prstGeom prst="roundRect">
              <a:avLst>
                <a:gd fmla="val 10000" name="adj"/>
              </a:avLst>
            </a:prstGeom>
            <a:solidFill>
              <a:srgbClr val="8D44A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8"/>
            <p:cNvSpPr txBox="1"/>
            <p:nvPr/>
          </p:nvSpPr>
          <p:spPr>
            <a:xfrm>
              <a:off x="10492387" y="1865031"/>
              <a:ext cx="929700" cy="1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MINMAX</a:t>
              </a:r>
              <a:r>
                <a:rPr lang="en-US"/>
                <a:t> </a:t>
              </a: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SCALER</a:t>
              </a:r>
              <a:endParaRPr/>
            </a:p>
          </p:txBody>
        </p:sp>
      </p:grpSp>
      <p:grpSp>
        <p:nvGrpSpPr>
          <p:cNvPr id="1293" name="Google Shape;1293;p88"/>
          <p:cNvGrpSpPr/>
          <p:nvPr/>
        </p:nvGrpSpPr>
        <p:grpSpPr>
          <a:xfrm>
            <a:off x="1194100" y="1708074"/>
            <a:ext cx="1585819" cy="619093"/>
            <a:chOff x="9406794" y="2986244"/>
            <a:chExt cx="688200" cy="688800"/>
          </a:xfrm>
        </p:grpSpPr>
        <p:sp>
          <p:nvSpPr>
            <p:cNvPr id="1294" name="Google Shape;1294;p88"/>
            <p:cNvSpPr/>
            <p:nvPr/>
          </p:nvSpPr>
          <p:spPr>
            <a:xfrm>
              <a:off x="9406794" y="2986244"/>
              <a:ext cx="688200" cy="688800"/>
            </a:xfrm>
            <a:prstGeom prst="roundRect">
              <a:avLst>
                <a:gd fmla="val 10000" name="adj"/>
              </a:avLst>
            </a:prstGeom>
            <a:solidFill>
              <a:srgbClr val="27AE61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8"/>
            <p:cNvSpPr txBox="1"/>
            <p:nvPr/>
          </p:nvSpPr>
          <p:spPr>
            <a:xfrm>
              <a:off x="9426953" y="3006403"/>
              <a:ext cx="6480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r>
                <a:rPr b="1"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EVALUACIÓN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96" name="Google Shape;1296;p88"/>
          <p:cNvSpPr txBox="1"/>
          <p:nvPr/>
        </p:nvSpPr>
        <p:spPr>
          <a:xfrm>
            <a:off x="113625" y="2414975"/>
            <a:ext cx="46380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b="1" i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escalado</a:t>
            </a: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no afecta en el resultado de los modelos. Resultados poco motivadores, con bastante sobre-fiteo.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7" name="Google Shape;1297;p88"/>
          <p:cNvPicPr preferRelativeResize="0"/>
          <p:nvPr/>
        </p:nvPicPr>
        <p:blipFill rotWithShape="1">
          <a:blip r:embed="rId3">
            <a:alphaModFix/>
          </a:blip>
          <a:srcRect b="-196" l="0" r="0" t="50989"/>
          <a:stretch/>
        </p:blipFill>
        <p:spPr>
          <a:xfrm>
            <a:off x="6383350" y="1305050"/>
            <a:ext cx="5368449" cy="16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8"/>
          <p:cNvPicPr preferRelativeResize="0"/>
          <p:nvPr/>
        </p:nvPicPr>
        <p:blipFill rotWithShape="1">
          <a:blip r:embed="rId4">
            <a:alphaModFix/>
          </a:blip>
          <a:srcRect b="-47" l="0" r="0" t="52333"/>
          <a:stretch/>
        </p:blipFill>
        <p:spPr>
          <a:xfrm>
            <a:off x="6353125" y="3122000"/>
            <a:ext cx="5428925" cy="1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88"/>
          <p:cNvPicPr preferRelativeResize="0"/>
          <p:nvPr/>
        </p:nvPicPr>
        <p:blipFill rotWithShape="1">
          <a:blip r:embed="rId5">
            <a:alphaModFix/>
          </a:blip>
          <a:srcRect b="90" l="0" r="0" t="52260"/>
          <a:stretch/>
        </p:blipFill>
        <p:spPr>
          <a:xfrm>
            <a:off x="6353125" y="4950800"/>
            <a:ext cx="5428924" cy="1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825" y="4012961"/>
            <a:ext cx="4191702" cy="22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88"/>
          <p:cNvSpPr txBox="1"/>
          <p:nvPr/>
        </p:nvSpPr>
        <p:spPr>
          <a:xfrm>
            <a:off x="529300" y="3327150"/>
            <a:ext cx="3595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Decision Tree Classifier - Standard Scaler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			Ausentes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89"/>
          <p:cNvGrpSpPr/>
          <p:nvPr/>
        </p:nvGrpSpPr>
        <p:grpSpPr>
          <a:xfrm>
            <a:off x="53940" y="96070"/>
            <a:ext cx="1026700" cy="987683"/>
            <a:chOff x="5157465" y="2663252"/>
            <a:chExt cx="1512300" cy="1512300"/>
          </a:xfrm>
        </p:grpSpPr>
        <p:sp>
          <p:nvSpPr>
            <p:cNvPr id="1308" name="Google Shape;1308;p89"/>
            <p:cNvSpPr/>
            <p:nvPr/>
          </p:nvSpPr>
          <p:spPr>
            <a:xfrm>
              <a:off x="5283652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89"/>
          <p:cNvSpPr/>
          <p:nvPr/>
        </p:nvSpPr>
        <p:spPr>
          <a:xfrm rot="9868553">
            <a:off x="456950" y="442442"/>
            <a:ext cx="271911" cy="250458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89"/>
          <p:cNvSpPr/>
          <p:nvPr/>
        </p:nvSpPr>
        <p:spPr>
          <a:xfrm>
            <a:off x="1261393" y="220571"/>
            <a:ext cx="8414700" cy="814500"/>
          </a:xfrm>
          <a:prstGeom prst="roundRect">
            <a:avLst>
              <a:gd fmla="val 10000" name="adj"/>
            </a:avLst>
          </a:prstGeom>
          <a:solidFill>
            <a:srgbClr val="8D44AD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9"/>
          <p:cNvSpPr/>
          <p:nvPr/>
        </p:nvSpPr>
        <p:spPr>
          <a:xfrm>
            <a:off x="10386206" y="2858108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3" name="Google Shape;1313;p89"/>
          <p:cNvGrpSpPr/>
          <p:nvPr/>
        </p:nvGrpSpPr>
        <p:grpSpPr>
          <a:xfrm rot="-1608370">
            <a:off x="10187316" y="3049684"/>
            <a:ext cx="1308428" cy="515087"/>
            <a:chOff x="8061376" y="1503048"/>
            <a:chExt cx="3002883" cy="1182141"/>
          </a:xfrm>
        </p:grpSpPr>
        <p:sp>
          <p:nvSpPr>
            <p:cNvPr id="1314" name="Google Shape;1314;p89"/>
            <p:cNvSpPr/>
            <p:nvPr/>
          </p:nvSpPr>
          <p:spPr>
            <a:xfrm>
              <a:off x="8131879" y="1640533"/>
              <a:ext cx="2901168" cy="1044656"/>
            </a:xfrm>
            <a:custGeom>
              <a:rect b="b" l="l" r="r" t="t"/>
              <a:pathLst>
                <a:path extrusionOk="0" h="1980390" w="5499844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 flipH="1">
              <a:off x="8137750" y="1640533"/>
              <a:ext cx="2901168" cy="1044656"/>
            </a:xfrm>
            <a:custGeom>
              <a:rect b="b" l="l" r="r" t="t"/>
              <a:pathLst>
                <a:path extrusionOk="0" h="1980390" w="5499844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8277122" y="1601670"/>
              <a:ext cx="1109036" cy="840957"/>
            </a:xfrm>
            <a:custGeom>
              <a:rect b="b" l="l" r="r" t="t"/>
              <a:pathLst>
                <a:path extrusionOk="0" h="1594232" w="2102437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9719064" y="1601670"/>
              <a:ext cx="1109036" cy="840957"/>
            </a:xfrm>
            <a:custGeom>
              <a:rect b="b" l="l" r="r" t="t"/>
              <a:pathLst>
                <a:path extrusionOk="0" h="1594232" w="2102437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8" name="Google Shape;1318;p89"/>
            <p:cNvGrpSpPr/>
            <p:nvPr/>
          </p:nvGrpSpPr>
          <p:grpSpPr>
            <a:xfrm>
              <a:off x="8061376" y="1503048"/>
              <a:ext cx="3002883" cy="1031648"/>
              <a:chOff x="3495200" y="2896331"/>
              <a:chExt cx="5201599" cy="1787022"/>
            </a:xfrm>
          </p:grpSpPr>
          <p:sp>
            <p:nvSpPr>
              <p:cNvPr id="1319" name="Google Shape;1319;p89"/>
              <p:cNvSpPr/>
              <p:nvPr/>
            </p:nvSpPr>
            <p:spPr>
              <a:xfrm>
                <a:off x="6086321" y="2896331"/>
                <a:ext cx="2610479" cy="1787022"/>
              </a:xfrm>
              <a:custGeom>
                <a:rect b="b" l="l" r="r" t="t"/>
                <a:pathLst>
                  <a:path extrusionOk="0" h="1953030" w="2852982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89"/>
              <p:cNvSpPr/>
              <p:nvPr/>
            </p:nvSpPr>
            <p:spPr>
              <a:xfrm flipH="1">
                <a:off x="3495200" y="2896331"/>
                <a:ext cx="2610479" cy="1787022"/>
              </a:xfrm>
              <a:custGeom>
                <a:rect b="b" l="l" r="r" t="t"/>
                <a:pathLst>
                  <a:path extrusionOk="0" h="1953030" w="2852982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1" name="Google Shape;1321;p89"/>
          <p:cNvSpPr/>
          <p:nvPr/>
        </p:nvSpPr>
        <p:spPr>
          <a:xfrm>
            <a:off x="11192283" y="197155"/>
            <a:ext cx="862786" cy="863961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89"/>
          <p:cNvSpPr txBox="1"/>
          <p:nvPr/>
        </p:nvSpPr>
        <p:spPr>
          <a:xfrm>
            <a:off x="2536500" y="342675"/>
            <a:ext cx="67563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Open Sans"/>
                <a:ea typeface="Open Sans"/>
                <a:cs typeface="Open Sans"/>
                <a:sym typeface="Open Sans"/>
              </a:rPr>
              <a:t>Entrenamiento de modelos con Hiper-Parámetros variados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3" name="Google Shape;1323;p89"/>
          <p:cNvSpPr txBox="1"/>
          <p:nvPr/>
        </p:nvSpPr>
        <p:spPr>
          <a:xfrm>
            <a:off x="791750" y="2079950"/>
            <a:ext cx="102585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Interpretamos que se puede seguir haciendo feature engineering para mejorar la performance del modelo.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Descartar variables que no ayudan al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predicción.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de correr los modelos,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esperábamos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mejores resultados y nos encontramos poco porcentaje de Recall.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0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90"/>
          <p:cNvSpPr txBox="1"/>
          <p:nvPr>
            <p:ph type="title"/>
          </p:nvPr>
        </p:nvSpPr>
        <p:spPr>
          <a:xfrm>
            <a:off x="835052" y="2067068"/>
            <a:ext cx="105219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Aprendizaje No 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Supervisado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1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1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Próximos Pasos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9F9"/>
            </a:gs>
            <a:gs pos="61000">
              <a:srgbClr val="AAC5CE"/>
            </a:gs>
            <a:gs pos="83000">
              <a:srgbClr val="AAC5CE"/>
            </a:gs>
            <a:gs pos="100000">
              <a:srgbClr val="C5D9DF"/>
            </a:gs>
          </a:gsLst>
          <a:lin ang="5400000" scaled="0"/>
        </a:gra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92"/>
          <p:cNvSpPr/>
          <p:nvPr/>
        </p:nvSpPr>
        <p:spPr>
          <a:xfrm>
            <a:off x="4255783" y="1813699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92"/>
          <p:cNvSpPr/>
          <p:nvPr/>
        </p:nvSpPr>
        <p:spPr>
          <a:xfrm>
            <a:off x="4255783" y="2914983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92"/>
          <p:cNvSpPr/>
          <p:nvPr/>
        </p:nvSpPr>
        <p:spPr>
          <a:xfrm>
            <a:off x="4255783" y="4016267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92"/>
          <p:cNvSpPr/>
          <p:nvPr/>
        </p:nvSpPr>
        <p:spPr>
          <a:xfrm>
            <a:off x="4255783" y="5117551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92"/>
          <p:cNvSpPr/>
          <p:nvPr/>
        </p:nvSpPr>
        <p:spPr>
          <a:xfrm>
            <a:off x="2178757" y="2884412"/>
            <a:ext cx="2056195" cy="1032243"/>
          </a:xfrm>
          <a:custGeom>
            <a:rect b="b" l="l" r="r" t="t"/>
            <a:pathLst>
              <a:path extrusionOk="0" h="999669" w="1596151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92"/>
          <p:cNvSpPr/>
          <p:nvPr/>
        </p:nvSpPr>
        <p:spPr>
          <a:xfrm>
            <a:off x="2176439" y="1782787"/>
            <a:ext cx="2063810" cy="2133869"/>
          </a:xfrm>
          <a:custGeom>
            <a:rect b="b" l="l" r="r" t="t"/>
            <a:pathLst>
              <a:path extrusionOk="0" h="2068370" w="1610327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rgbClr val="F04542"/>
              </a:gs>
              <a:gs pos="100000">
                <a:schemeClr val="accent4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92"/>
          <p:cNvSpPr/>
          <p:nvPr/>
        </p:nvSpPr>
        <p:spPr>
          <a:xfrm flipH="1" rot="10800000">
            <a:off x="2186054" y="3913014"/>
            <a:ext cx="2047004" cy="1029679"/>
          </a:xfrm>
          <a:custGeom>
            <a:rect b="b" l="l" r="r" t="t"/>
            <a:pathLst>
              <a:path extrusionOk="0" h="956677" w="1597214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gradFill>
            <a:gsLst>
              <a:gs pos="0">
                <a:srgbClr val="F04542"/>
              </a:gs>
              <a:gs pos="100000">
                <a:schemeClr val="accent2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92"/>
          <p:cNvSpPr/>
          <p:nvPr/>
        </p:nvSpPr>
        <p:spPr>
          <a:xfrm flipH="1" rot="10800000">
            <a:off x="2184167" y="3913016"/>
            <a:ext cx="2058102" cy="2132109"/>
          </a:xfrm>
          <a:custGeom>
            <a:rect b="b" l="l" r="r" t="t"/>
            <a:pathLst>
              <a:path extrusionOk="0" h="2018259" w="1614711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rgbClr val="3FB093"/>
              </a:gs>
              <a:gs pos="100000">
                <a:schemeClr val="accent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0" name="Google Shape;1350;p92"/>
          <p:cNvGrpSpPr/>
          <p:nvPr/>
        </p:nvGrpSpPr>
        <p:grpSpPr>
          <a:xfrm>
            <a:off x="5507297" y="1929603"/>
            <a:ext cx="5245190" cy="523220"/>
            <a:chOff x="1353016" y="1766707"/>
            <a:chExt cx="4320480" cy="523220"/>
          </a:xfrm>
        </p:grpSpPr>
        <p:sp>
          <p:nvSpPr>
            <p:cNvPr id="1351" name="Google Shape;1351;p92"/>
            <p:cNvSpPr txBox="1"/>
            <p:nvPr/>
          </p:nvSpPr>
          <p:spPr>
            <a:xfrm>
              <a:off x="1364065" y="2012928"/>
              <a:ext cx="42976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2"/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Ampliar base 2020 (Tanto en Turnos como Clima).</a:t>
              </a:r>
              <a:endParaRPr b="1" i="0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3" name="Google Shape;1353;p92"/>
          <p:cNvSpPr txBox="1"/>
          <p:nvPr/>
        </p:nvSpPr>
        <p:spPr>
          <a:xfrm>
            <a:off x="5507297" y="3307167"/>
            <a:ext cx="52451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Creación de nuevos features.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92"/>
          <p:cNvSpPr txBox="1"/>
          <p:nvPr/>
        </p:nvSpPr>
        <p:spPr>
          <a:xfrm>
            <a:off x="5507297" y="3944693"/>
            <a:ext cx="52451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Estudiar/Trab</a:t>
            </a:r>
            <a:r>
              <a:rPr b="1" lang="en-US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ajar con series temporales en Fechas.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92"/>
          <p:cNvSpPr txBox="1"/>
          <p:nvPr/>
        </p:nvSpPr>
        <p:spPr>
          <a:xfrm>
            <a:off x="5507297" y="5483873"/>
            <a:ext cx="5245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Explorar otras alternativas de clustering y compar</a:t>
            </a:r>
            <a:r>
              <a:rPr b="1" lang="en-US">
                <a:solidFill>
                  <a:srgbClr val="0C0C0C"/>
                </a:solidFill>
              </a:rPr>
              <a:t>a</a:t>
            </a: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 los resultados con un modelo supervisado.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92"/>
          <p:cNvGrpSpPr/>
          <p:nvPr/>
        </p:nvGrpSpPr>
        <p:grpSpPr>
          <a:xfrm flipH="1">
            <a:off x="170655" y="1570339"/>
            <a:ext cx="1618448" cy="4601681"/>
            <a:chOff x="9855906" y="1144710"/>
            <a:chExt cx="1908906" cy="5427531"/>
          </a:xfrm>
        </p:grpSpPr>
        <p:sp>
          <p:nvSpPr>
            <p:cNvPr id="1357" name="Google Shape;1357;p92"/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rect b="b" l="l" r="r" t="t"/>
              <a:pathLst>
                <a:path extrusionOk="0" h="4011930" w="1831086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92"/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rect b="b" l="l" r="r" t="t"/>
              <a:pathLst>
                <a:path extrusionOk="0" h="1975104" w="747522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2"/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rect b="b" l="l" r="r" t="t"/>
              <a:pathLst>
                <a:path extrusionOk="0" h="3360420" w="912114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2"/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rect b="b" l="l" r="r" t="t"/>
              <a:pathLst>
                <a:path extrusionOk="0" h="1131570" w="65151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2"/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rect b="b" l="l" r="r" t="t"/>
              <a:pathLst>
                <a:path extrusionOk="0" h="342900" w="349758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rgbClr val="F8AB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2"/>
            <p:cNvSpPr/>
            <p:nvPr/>
          </p:nvSpPr>
          <p:spPr>
            <a:xfrm flipH="1">
              <a:off x="9859845" y="3741599"/>
              <a:ext cx="228013" cy="407167"/>
            </a:xfrm>
            <a:custGeom>
              <a:rect b="b" l="l" r="r" t="t"/>
              <a:pathLst>
                <a:path extrusionOk="0" h="514350" w="288036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2"/>
            <p:cNvSpPr/>
            <p:nvPr/>
          </p:nvSpPr>
          <p:spPr>
            <a:xfrm flipH="1">
              <a:off x="9869542" y="3583162"/>
              <a:ext cx="200869" cy="190011"/>
            </a:xfrm>
            <a:custGeom>
              <a:rect b="b" l="l" r="r" t="t"/>
              <a:pathLst>
                <a:path extrusionOk="0" h="240030" w="253746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2"/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rect b="b" l="l" r="r" t="t"/>
              <a:pathLst>
                <a:path extrusionOk="0" h="308610" w="144018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2"/>
            <p:cNvSpPr/>
            <p:nvPr/>
          </p:nvSpPr>
          <p:spPr>
            <a:xfrm flipH="1">
              <a:off x="10259273" y="2247709"/>
              <a:ext cx="59718" cy="244300"/>
            </a:xfrm>
            <a:custGeom>
              <a:rect b="b" l="l" r="r" t="t"/>
              <a:pathLst>
                <a:path extrusionOk="0" h="308610" w="75438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2"/>
            <p:cNvSpPr/>
            <p:nvPr/>
          </p:nvSpPr>
          <p:spPr>
            <a:xfrm flipH="1">
              <a:off x="10374365" y="2499739"/>
              <a:ext cx="21716" cy="21716"/>
            </a:xfrm>
            <a:custGeom>
              <a:rect b="b" l="l" r="r" t="t"/>
              <a:pathLst>
                <a:path extrusionOk="0" h="27432" w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2"/>
            <p:cNvSpPr/>
            <p:nvPr/>
          </p:nvSpPr>
          <p:spPr>
            <a:xfrm flipH="1">
              <a:off x="10269294" y="2479523"/>
              <a:ext cx="27144" cy="27144"/>
            </a:xfrm>
            <a:custGeom>
              <a:rect b="b" l="l" r="r" t="t"/>
              <a:pathLst>
                <a:path extrusionOk="0" h="34290" w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92"/>
            <p:cNvSpPr/>
            <p:nvPr/>
          </p:nvSpPr>
          <p:spPr>
            <a:xfrm flipH="1">
              <a:off x="10404240" y="3355747"/>
              <a:ext cx="5429" cy="38002"/>
            </a:xfrm>
            <a:custGeom>
              <a:rect b="b" l="l" r="r" t="t"/>
              <a:pathLst>
                <a:path extrusionOk="0" h="48006" w="120000">
                  <a:moveTo>
                    <a:pt x="121702" y="52121"/>
                  </a:moveTo>
                  <a:cubicBezTo>
                    <a:pt x="-90514" y="35661"/>
                    <a:pt x="45909" y="17145"/>
                    <a:pt x="15605" y="0"/>
                  </a:cubicBezTo>
                  <a:cubicBezTo>
                    <a:pt x="242984" y="16459"/>
                    <a:pt x="76235" y="34976"/>
                    <a:pt x="121702" y="5212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flipH="1">
              <a:off x="10786706" y="4757486"/>
              <a:ext cx="5429" cy="38002"/>
            </a:xfrm>
            <a:custGeom>
              <a:rect b="b" l="l" r="r" t="t"/>
              <a:pathLst>
                <a:path extrusionOk="0" h="48006" w="120000">
                  <a:moveTo>
                    <a:pt x="23164" y="0"/>
                  </a:moveTo>
                  <a:cubicBezTo>
                    <a:pt x="174750" y="15773"/>
                    <a:pt x="144446" y="32918"/>
                    <a:pt x="129283" y="49377"/>
                  </a:cubicBezTo>
                  <a:cubicBezTo>
                    <a:pt x="-113258" y="33604"/>
                    <a:pt x="68654" y="16459"/>
                    <a:pt x="2316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2"/>
            <p:cNvSpPr/>
            <p:nvPr/>
          </p:nvSpPr>
          <p:spPr>
            <a:xfrm flipH="1">
              <a:off x="10790402" y="4815033"/>
              <a:ext cx="5429" cy="27144"/>
            </a:xfrm>
            <a:custGeom>
              <a:rect b="b" l="l" r="r" t="t"/>
              <a:pathLst>
                <a:path extrusionOk="0" h="34290" w="120000">
                  <a:moveTo>
                    <a:pt x="96062" y="0"/>
                  </a:moveTo>
                  <a:cubicBezTo>
                    <a:pt x="96062" y="10973"/>
                    <a:pt x="96062" y="21260"/>
                    <a:pt x="96062" y="36347"/>
                  </a:cubicBezTo>
                  <a:cubicBezTo>
                    <a:pt x="-85828" y="22631"/>
                    <a:pt x="35432" y="11659"/>
                    <a:pt x="9606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2"/>
            <p:cNvSpPr/>
            <p:nvPr/>
          </p:nvSpPr>
          <p:spPr>
            <a:xfrm flipH="1">
              <a:off x="10490752" y="1627729"/>
              <a:ext cx="5429" cy="27144"/>
            </a:xfrm>
            <a:custGeom>
              <a:rect b="b" l="l" r="r" t="t"/>
              <a:pathLst>
                <a:path extrusionOk="0" h="34290" w="120000">
                  <a:moveTo>
                    <a:pt x="20954" y="40462"/>
                  </a:moveTo>
                  <a:cubicBezTo>
                    <a:pt x="36117" y="26746"/>
                    <a:pt x="-85165" y="12344"/>
                    <a:pt x="127051" y="0"/>
                  </a:cubicBezTo>
                  <a:cubicBezTo>
                    <a:pt x="81584" y="13716"/>
                    <a:pt x="233170" y="28118"/>
                    <a:pt x="20954" y="4046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2"/>
            <p:cNvSpPr/>
            <p:nvPr/>
          </p:nvSpPr>
          <p:spPr>
            <a:xfrm flipH="1">
              <a:off x="10472108" y="1467034"/>
              <a:ext cx="5429" cy="21716"/>
            </a:xfrm>
            <a:custGeom>
              <a:rect b="b" l="l" r="r" t="t"/>
              <a:pathLst>
                <a:path extrusionOk="0" h="27432" w="120000">
                  <a:moveTo>
                    <a:pt x="597" y="31547"/>
                  </a:moveTo>
                  <a:cubicBezTo>
                    <a:pt x="597" y="20574"/>
                    <a:pt x="-14544" y="10287"/>
                    <a:pt x="106716" y="0"/>
                  </a:cubicBezTo>
                  <a:cubicBezTo>
                    <a:pt x="91553" y="10287"/>
                    <a:pt x="197672" y="21946"/>
                    <a:pt x="597" y="3154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2"/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rect b="b" l="l" r="r" t="t"/>
              <a:pathLst>
                <a:path extrusionOk="0" h="473202" w="651510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rect b="b" l="l" r="r" t="t"/>
              <a:pathLst>
                <a:path extrusionOk="0" h="3607308" w="1501902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92"/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rect b="b" l="l" r="r" t="t"/>
              <a:pathLst>
                <a:path extrusionOk="0" h="1467612" w="411480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92"/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rect b="b" l="l" r="r" t="t"/>
              <a:pathLst>
                <a:path extrusionOk="0" h="1124712" w="946404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92"/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rect b="b" l="l" r="r" t="t"/>
              <a:pathLst>
                <a:path extrusionOk="0" h="432054" w="46634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rect b="b" l="l" r="r" t="t"/>
              <a:pathLst>
                <a:path extrusionOk="0" h="370332" w="26746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92"/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rect b="b" l="l" r="r" t="t"/>
              <a:pathLst>
                <a:path extrusionOk="0" h="185166" w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2"/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rect b="b" l="l" r="r" t="t"/>
              <a:pathLst>
                <a:path extrusionOk="0" h="130302" w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92"/>
            <p:cNvSpPr/>
            <p:nvPr/>
          </p:nvSpPr>
          <p:spPr>
            <a:xfrm flipH="1">
              <a:off x="10931913" y="1811769"/>
              <a:ext cx="86862" cy="640609"/>
            </a:xfrm>
            <a:custGeom>
              <a:rect b="b" l="l" r="r" t="t"/>
              <a:pathLst>
                <a:path extrusionOk="0" h="809244" w="109728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rect b="b" l="l" r="r" t="t"/>
              <a:pathLst>
                <a:path extrusionOk="0" h="445770" w="349758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580287" y="1132850"/>
            <a:ext cx="1796505" cy="1203658"/>
          </a:xfrm>
          <a:prstGeom prst="wedgeRoundRectCallout">
            <a:avLst>
              <a:gd fmla="val -44658" name="adj1"/>
              <a:gd fmla="val 64925" name="adj2"/>
              <a:gd fmla="val 1666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92"/>
          <p:cNvSpPr/>
          <p:nvPr/>
        </p:nvSpPr>
        <p:spPr>
          <a:xfrm>
            <a:off x="1669489" y="1274125"/>
            <a:ext cx="170831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b="1"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óximos Pasos</a:t>
            </a:r>
            <a:endParaRPr b="1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92"/>
          <p:cNvSpPr/>
          <p:nvPr/>
        </p:nvSpPr>
        <p:spPr>
          <a:xfrm>
            <a:off x="4496560" y="2048543"/>
            <a:ext cx="529844" cy="448015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92"/>
          <p:cNvSpPr/>
          <p:nvPr/>
        </p:nvSpPr>
        <p:spPr>
          <a:xfrm>
            <a:off x="4619897" y="4227248"/>
            <a:ext cx="271294" cy="469495"/>
          </a:xfrm>
          <a:custGeom>
            <a:rect b="b" l="l" r="r" t="t"/>
            <a:pathLst>
              <a:path extrusionOk="0" h="3240000" w="1872208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92"/>
          <p:cNvSpPr/>
          <p:nvPr/>
        </p:nvSpPr>
        <p:spPr>
          <a:xfrm>
            <a:off x="4515955" y="3165635"/>
            <a:ext cx="491054" cy="390153"/>
          </a:xfrm>
          <a:custGeom>
            <a:rect b="b" l="l" r="r" t="t"/>
            <a:pathLst>
              <a:path extrusionOk="0" h="2574247" w="324000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92"/>
          <p:cNvSpPr/>
          <p:nvPr/>
        </p:nvSpPr>
        <p:spPr>
          <a:xfrm>
            <a:off x="4584685" y="5315937"/>
            <a:ext cx="417857" cy="517071"/>
          </a:xfrm>
          <a:custGeom>
            <a:rect b="b" l="l" r="r" t="t"/>
            <a:pathLst>
              <a:path extrusionOk="0" h="1937121" w="156543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92"/>
          <p:cNvSpPr txBox="1"/>
          <p:nvPr/>
        </p:nvSpPr>
        <p:spPr>
          <a:xfrm>
            <a:off x="5507297" y="2657240"/>
            <a:ext cx="52451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Conseguir datos del paciente (personalizando la base).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92"/>
          <p:cNvSpPr txBox="1"/>
          <p:nvPr/>
        </p:nvSpPr>
        <p:spPr>
          <a:xfrm>
            <a:off x="5507297" y="4594620"/>
            <a:ext cx="5245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Seguir ajustando los hiperparámetros de los modelos y reentrenarlos.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1392" name="Google Shape;1392;p92"/>
            <p:cNvSpPr/>
            <p:nvPr/>
          </p:nvSpPr>
          <p:spPr>
            <a:xfrm>
              <a:off x="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>
              <a:off x="1881798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2"/>
            <p:cNvSpPr/>
            <p:nvPr/>
          </p:nvSpPr>
          <p:spPr>
            <a:xfrm>
              <a:off x="374844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92"/>
            <p:cNvSpPr/>
            <p:nvPr/>
          </p:nvSpPr>
          <p:spPr>
            <a:xfrm>
              <a:off x="563024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2"/>
            <p:cNvSpPr/>
            <p:nvPr/>
          </p:nvSpPr>
          <p:spPr>
            <a:xfrm>
              <a:off x="7496884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2"/>
            <p:cNvSpPr/>
            <p:nvPr/>
          </p:nvSpPr>
          <p:spPr>
            <a:xfrm>
              <a:off x="937868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92"/>
          <p:cNvGrpSpPr/>
          <p:nvPr/>
        </p:nvGrpSpPr>
        <p:grpSpPr>
          <a:xfrm>
            <a:off x="0" y="6164992"/>
            <a:ext cx="12192000" cy="403237"/>
            <a:chOff x="0" y="6075349"/>
            <a:chExt cx="11260480" cy="372428"/>
          </a:xfrm>
        </p:grpSpPr>
        <p:sp>
          <p:nvSpPr>
            <p:cNvPr id="1399" name="Google Shape;1399;p92"/>
            <p:cNvSpPr/>
            <p:nvPr/>
          </p:nvSpPr>
          <p:spPr>
            <a:xfrm>
              <a:off x="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92"/>
            <p:cNvSpPr/>
            <p:nvPr/>
          </p:nvSpPr>
          <p:spPr>
            <a:xfrm>
              <a:off x="1881798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92"/>
            <p:cNvSpPr/>
            <p:nvPr/>
          </p:nvSpPr>
          <p:spPr>
            <a:xfrm>
              <a:off x="374844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2"/>
            <p:cNvSpPr/>
            <p:nvPr/>
          </p:nvSpPr>
          <p:spPr>
            <a:xfrm>
              <a:off x="563024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>
              <a:off x="7496884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2"/>
            <p:cNvSpPr/>
            <p:nvPr/>
          </p:nvSpPr>
          <p:spPr>
            <a:xfrm>
              <a:off x="937868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5" name="Google Shape;1405;p92"/>
          <p:cNvSpPr/>
          <p:nvPr/>
        </p:nvSpPr>
        <p:spPr>
          <a:xfrm>
            <a:off x="10611713" y="889840"/>
            <a:ext cx="1454866" cy="1454866"/>
          </a:xfrm>
          <a:prstGeom prst="ellipse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92"/>
          <p:cNvSpPr/>
          <p:nvPr/>
        </p:nvSpPr>
        <p:spPr>
          <a:xfrm flipH="1" rot="-2675106">
            <a:off x="11320098" y="1203833"/>
            <a:ext cx="232996" cy="911272"/>
          </a:xfrm>
          <a:custGeom>
            <a:rect b="b" l="l" r="r" t="t"/>
            <a:pathLst>
              <a:path extrusionOk="0" h="4228323" w="1081111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3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93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9F9"/>
            </a:gs>
            <a:gs pos="61000">
              <a:srgbClr val="AAC5CE"/>
            </a:gs>
            <a:gs pos="83000">
              <a:srgbClr val="AAC5CE"/>
            </a:gs>
            <a:gs pos="100000">
              <a:srgbClr val="C5D9DF"/>
            </a:gs>
          </a:gsLst>
          <a:lin ang="5400000" scaled="0"/>
        </a:gra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4"/>
          <p:cNvSpPr/>
          <p:nvPr/>
        </p:nvSpPr>
        <p:spPr>
          <a:xfrm>
            <a:off x="4255783" y="1813699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94"/>
          <p:cNvSpPr/>
          <p:nvPr/>
        </p:nvSpPr>
        <p:spPr>
          <a:xfrm>
            <a:off x="4255783" y="2914983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94"/>
          <p:cNvSpPr/>
          <p:nvPr/>
        </p:nvSpPr>
        <p:spPr>
          <a:xfrm>
            <a:off x="4255783" y="4016267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94"/>
          <p:cNvSpPr/>
          <p:nvPr/>
        </p:nvSpPr>
        <p:spPr>
          <a:xfrm>
            <a:off x="4255783" y="5117551"/>
            <a:ext cx="928500" cy="891459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94"/>
          <p:cNvSpPr/>
          <p:nvPr/>
        </p:nvSpPr>
        <p:spPr>
          <a:xfrm>
            <a:off x="2178757" y="2884412"/>
            <a:ext cx="2056195" cy="1032243"/>
          </a:xfrm>
          <a:custGeom>
            <a:rect b="b" l="l" r="r" t="t"/>
            <a:pathLst>
              <a:path extrusionOk="0" h="999669" w="1596151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94"/>
          <p:cNvSpPr/>
          <p:nvPr/>
        </p:nvSpPr>
        <p:spPr>
          <a:xfrm>
            <a:off x="2176439" y="1782787"/>
            <a:ext cx="2063810" cy="2133869"/>
          </a:xfrm>
          <a:custGeom>
            <a:rect b="b" l="l" r="r" t="t"/>
            <a:pathLst>
              <a:path extrusionOk="0" h="2068370" w="1610327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rgbClr val="F04542"/>
              </a:gs>
              <a:gs pos="100000">
                <a:schemeClr val="accent4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94"/>
          <p:cNvSpPr/>
          <p:nvPr/>
        </p:nvSpPr>
        <p:spPr>
          <a:xfrm flipH="1" rot="10800000">
            <a:off x="2186054" y="3913014"/>
            <a:ext cx="2047004" cy="1029679"/>
          </a:xfrm>
          <a:custGeom>
            <a:rect b="b" l="l" r="r" t="t"/>
            <a:pathLst>
              <a:path extrusionOk="0" h="956677" w="1597214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gradFill>
            <a:gsLst>
              <a:gs pos="0">
                <a:srgbClr val="F04542"/>
              </a:gs>
              <a:gs pos="100000">
                <a:schemeClr val="accent2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94"/>
          <p:cNvSpPr/>
          <p:nvPr/>
        </p:nvSpPr>
        <p:spPr>
          <a:xfrm flipH="1" rot="10800000">
            <a:off x="2184167" y="3913016"/>
            <a:ext cx="2058102" cy="2132109"/>
          </a:xfrm>
          <a:custGeom>
            <a:rect b="b" l="l" r="r" t="t"/>
            <a:pathLst>
              <a:path extrusionOk="0" h="2018259" w="1614711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rgbClr val="3FB093"/>
              </a:gs>
              <a:gs pos="100000">
                <a:schemeClr val="accent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4"/>
          <p:cNvGrpSpPr/>
          <p:nvPr/>
        </p:nvGrpSpPr>
        <p:grpSpPr>
          <a:xfrm>
            <a:off x="5507297" y="1929603"/>
            <a:ext cx="5245190" cy="523220"/>
            <a:chOff x="1353016" y="1766707"/>
            <a:chExt cx="4320480" cy="523220"/>
          </a:xfrm>
        </p:grpSpPr>
        <p:sp>
          <p:nvSpPr>
            <p:cNvPr id="1427" name="Google Shape;1427;p94"/>
            <p:cNvSpPr txBox="1"/>
            <p:nvPr/>
          </p:nvSpPr>
          <p:spPr>
            <a:xfrm>
              <a:off x="1364065" y="2012928"/>
              <a:ext cx="42976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4"/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Dinámica de trabajo “Cercana” a la realidad</a:t>
              </a:r>
              <a:endParaRPr b="1" i="0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9" name="Google Shape;1429;p94"/>
          <p:cNvSpPr txBox="1"/>
          <p:nvPr/>
        </p:nvSpPr>
        <p:spPr>
          <a:xfrm>
            <a:off x="5507297" y="3307167"/>
            <a:ext cx="524519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Se puede realizar pruebas pilotos de encuestas de satisfacción del turno asignado a nivel general o enfocado en las prestaciones con mayor probabilidad de ausencias encontradas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94"/>
          <p:cNvSpPr txBox="1"/>
          <p:nvPr/>
        </p:nvSpPr>
        <p:spPr>
          <a:xfrm>
            <a:off x="5507297" y="5483873"/>
            <a:ext cx="5245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Dificultad en la </a:t>
            </a:r>
            <a:r>
              <a:rPr b="1" lang="en-US">
                <a:solidFill>
                  <a:srgbClr val="0C0C0C"/>
                </a:solidFill>
              </a:rPr>
              <a:t>determinación</a:t>
            </a: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de hiper-parámetros y con el tamaño del dataset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94"/>
          <p:cNvSpPr/>
          <p:nvPr/>
        </p:nvSpPr>
        <p:spPr>
          <a:xfrm>
            <a:off x="1523383" y="1583396"/>
            <a:ext cx="2612011" cy="869427"/>
          </a:xfrm>
          <a:prstGeom prst="wedgeRoundRectCallout">
            <a:avLst>
              <a:gd fmla="val -44658" name="adj1"/>
              <a:gd fmla="val 64925" name="adj2"/>
              <a:gd fmla="val 1666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94"/>
          <p:cNvSpPr/>
          <p:nvPr/>
        </p:nvSpPr>
        <p:spPr>
          <a:xfrm>
            <a:off x="1612585" y="1724671"/>
            <a:ext cx="2405449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1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94"/>
          <p:cNvSpPr/>
          <p:nvPr/>
        </p:nvSpPr>
        <p:spPr>
          <a:xfrm>
            <a:off x="4496560" y="2048543"/>
            <a:ext cx="529844" cy="448015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4"/>
          <p:cNvSpPr/>
          <p:nvPr/>
        </p:nvSpPr>
        <p:spPr>
          <a:xfrm>
            <a:off x="4619897" y="4227248"/>
            <a:ext cx="271294" cy="469495"/>
          </a:xfrm>
          <a:custGeom>
            <a:rect b="b" l="l" r="r" t="t"/>
            <a:pathLst>
              <a:path extrusionOk="0" h="3240000" w="1872208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94"/>
          <p:cNvSpPr/>
          <p:nvPr/>
        </p:nvSpPr>
        <p:spPr>
          <a:xfrm>
            <a:off x="4515955" y="3165635"/>
            <a:ext cx="491054" cy="390153"/>
          </a:xfrm>
          <a:custGeom>
            <a:rect b="b" l="l" r="r" t="t"/>
            <a:pathLst>
              <a:path extrusionOk="0" h="2574247" w="324000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4"/>
          <p:cNvSpPr/>
          <p:nvPr/>
        </p:nvSpPr>
        <p:spPr>
          <a:xfrm>
            <a:off x="4584685" y="5315937"/>
            <a:ext cx="417857" cy="517071"/>
          </a:xfrm>
          <a:custGeom>
            <a:rect b="b" l="l" r="r" t="t"/>
            <a:pathLst>
              <a:path extrusionOk="0" h="1937121" w="156543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94"/>
          <p:cNvSpPr txBox="1"/>
          <p:nvPr/>
        </p:nvSpPr>
        <p:spPr>
          <a:xfrm>
            <a:off x="5507297" y="2657240"/>
            <a:ext cx="5245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Problemática super interesante y 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planteo fue claro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94"/>
          <p:cNvSpPr txBox="1"/>
          <p:nvPr/>
        </p:nvSpPr>
        <p:spPr>
          <a:xfrm>
            <a:off x="5507297" y="4594620"/>
            <a:ext cx="5245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Dificultad en el procesamiento de la ejecución de las notebooks (en tiempo</a:t>
            </a:r>
            <a:r>
              <a:rPr b="1" lang="en-US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9" name="Google Shape;1439;p94"/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1440" name="Google Shape;1440;p94"/>
            <p:cNvSpPr/>
            <p:nvPr/>
          </p:nvSpPr>
          <p:spPr>
            <a:xfrm>
              <a:off x="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4"/>
            <p:cNvSpPr/>
            <p:nvPr/>
          </p:nvSpPr>
          <p:spPr>
            <a:xfrm>
              <a:off x="1881798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4"/>
            <p:cNvSpPr/>
            <p:nvPr/>
          </p:nvSpPr>
          <p:spPr>
            <a:xfrm>
              <a:off x="374844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4"/>
            <p:cNvSpPr/>
            <p:nvPr/>
          </p:nvSpPr>
          <p:spPr>
            <a:xfrm>
              <a:off x="563024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94"/>
            <p:cNvSpPr/>
            <p:nvPr/>
          </p:nvSpPr>
          <p:spPr>
            <a:xfrm>
              <a:off x="7496884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4"/>
            <p:cNvSpPr/>
            <p:nvPr/>
          </p:nvSpPr>
          <p:spPr>
            <a:xfrm>
              <a:off x="937868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6" name="Google Shape;1446;p94"/>
          <p:cNvGrpSpPr/>
          <p:nvPr/>
        </p:nvGrpSpPr>
        <p:grpSpPr>
          <a:xfrm>
            <a:off x="0" y="6164992"/>
            <a:ext cx="12192000" cy="403237"/>
            <a:chOff x="0" y="6075349"/>
            <a:chExt cx="11260480" cy="372428"/>
          </a:xfrm>
        </p:grpSpPr>
        <p:sp>
          <p:nvSpPr>
            <p:cNvPr id="1447" name="Google Shape;1447;p94"/>
            <p:cNvSpPr/>
            <p:nvPr/>
          </p:nvSpPr>
          <p:spPr>
            <a:xfrm>
              <a:off x="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4"/>
            <p:cNvSpPr/>
            <p:nvPr/>
          </p:nvSpPr>
          <p:spPr>
            <a:xfrm>
              <a:off x="1881798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4"/>
            <p:cNvSpPr/>
            <p:nvPr/>
          </p:nvSpPr>
          <p:spPr>
            <a:xfrm>
              <a:off x="374844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94"/>
            <p:cNvSpPr/>
            <p:nvPr/>
          </p:nvSpPr>
          <p:spPr>
            <a:xfrm>
              <a:off x="5630240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>
              <a:off x="7496884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4"/>
            <p:cNvSpPr/>
            <p:nvPr/>
          </p:nvSpPr>
          <p:spPr>
            <a:xfrm>
              <a:off x="9378682" y="6075349"/>
              <a:ext cx="1881798" cy="372428"/>
            </a:xfrm>
            <a:custGeom>
              <a:rect b="b" l="l" r="r" t="t"/>
              <a:pathLst>
                <a:path extrusionOk="0" h="372428" w="188179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94"/>
          <p:cNvGrpSpPr/>
          <p:nvPr/>
        </p:nvGrpSpPr>
        <p:grpSpPr>
          <a:xfrm>
            <a:off x="130565" y="2590434"/>
            <a:ext cx="2038107" cy="2893439"/>
            <a:chOff x="9006365" y="1723614"/>
            <a:chExt cx="1868586" cy="2652775"/>
          </a:xfrm>
        </p:grpSpPr>
        <p:sp>
          <p:nvSpPr>
            <p:cNvPr id="1454" name="Google Shape;1454;p94"/>
            <p:cNvSpPr/>
            <p:nvPr/>
          </p:nvSpPr>
          <p:spPr>
            <a:xfrm>
              <a:off x="9656825" y="1723614"/>
              <a:ext cx="1052313" cy="1328427"/>
            </a:xfrm>
            <a:custGeom>
              <a:rect b="b" l="l" r="r" t="t"/>
              <a:pathLst>
                <a:path extrusionOk="0" h="1719888" w="1362409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4"/>
            <p:cNvSpPr/>
            <p:nvPr/>
          </p:nvSpPr>
          <p:spPr>
            <a:xfrm>
              <a:off x="10108578" y="3061131"/>
              <a:ext cx="244932" cy="1310536"/>
            </a:xfrm>
            <a:custGeom>
              <a:rect b="b" l="l" r="r" t="t"/>
              <a:pathLst>
                <a:path extrusionOk="0" h="1696726" w="317109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>
              <a:off x="10150768" y="3025014"/>
              <a:ext cx="171998" cy="716088"/>
            </a:xfrm>
            <a:custGeom>
              <a:rect b="b" l="l" r="r" t="t"/>
              <a:pathLst>
                <a:path extrusionOk="0" h="927105" w="222682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4"/>
            <p:cNvSpPr/>
            <p:nvPr/>
          </p:nvSpPr>
          <p:spPr>
            <a:xfrm>
              <a:off x="9656530" y="1724406"/>
              <a:ext cx="1052912" cy="759805"/>
            </a:xfrm>
            <a:custGeom>
              <a:rect b="b" l="l" r="r" t="t"/>
              <a:pathLst>
                <a:path extrusionOk="0" h="983705" w="136318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4"/>
            <p:cNvSpPr/>
            <p:nvPr/>
          </p:nvSpPr>
          <p:spPr>
            <a:xfrm>
              <a:off x="10043066" y="2314234"/>
              <a:ext cx="74365" cy="99744"/>
            </a:xfrm>
            <a:custGeom>
              <a:rect b="b" l="l" r="r" t="t"/>
              <a:pathLst>
                <a:path extrusionOk="0" h="129136" w="96279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4"/>
            <p:cNvSpPr/>
            <p:nvPr/>
          </p:nvSpPr>
          <p:spPr>
            <a:xfrm>
              <a:off x="10352920" y="2313054"/>
              <a:ext cx="74365" cy="99744"/>
            </a:xfrm>
            <a:custGeom>
              <a:rect b="b" l="l" r="r" t="t"/>
              <a:pathLst>
                <a:path extrusionOk="0" h="129136" w="96279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4"/>
            <p:cNvSpPr/>
            <p:nvPr/>
          </p:nvSpPr>
          <p:spPr>
            <a:xfrm>
              <a:off x="9995696" y="2248271"/>
              <a:ext cx="157762" cy="39455"/>
            </a:xfrm>
            <a:custGeom>
              <a:rect b="b" l="l" r="r" t="t"/>
              <a:pathLst>
                <a:path extrusionOk="0" h="51082" w="20425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>
              <a:off x="10316528" y="2248459"/>
              <a:ext cx="158319" cy="38601"/>
            </a:xfrm>
            <a:custGeom>
              <a:rect b="b" l="l" r="r" t="t"/>
              <a:pathLst>
                <a:path extrusionOk="0" h="49976" w="204972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4"/>
            <p:cNvSpPr/>
            <p:nvPr/>
          </p:nvSpPr>
          <p:spPr>
            <a:xfrm>
              <a:off x="10074052" y="2317480"/>
              <a:ext cx="33641" cy="45445"/>
            </a:xfrm>
            <a:custGeom>
              <a:rect b="b" l="l" r="r" t="t"/>
              <a:pathLst>
                <a:path extrusionOk="0" h="58837" w="43554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4"/>
            <p:cNvSpPr/>
            <p:nvPr/>
          </p:nvSpPr>
          <p:spPr>
            <a:xfrm>
              <a:off x="10385382" y="2316299"/>
              <a:ext cx="33641" cy="45445"/>
            </a:xfrm>
            <a:custGeom>
              <a:rect b="b" l="l" r="r" t="t"/>
              <a:pathLst>
                <a:path extrusionOk="0" h="58837" w="43554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4"/>
            <p:cNvSpPr/>
            <p:nvPr/>
          </p:nvSpPr>
          <p:spPr>
            <a:xfrm>
              <a:off x="10177041" y="2446734"/>
              <a:ext cx="42494" cy="87908"/>
            </a:xfrm>
            <a:custGeom>
              <a:rect b="b" l="l" r="r" t="t"/>
              <a:pathLst>
                <a:path extrusionOk="0" h="113813" w="55016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4"/>
            <p:cNvSpPr/>
            <p:nvPr/>
          </p:nvSpPr>
          <p:spPr>
            <a:xfrm>
              <a:off x="9869751" y="2290183"/>
              <a:ext cx="732400" cy="184218"/>
            </a:xfrm>
            <a:custGeom>
              <a:rect b="b" l="l" r="r" t="t"/>
              <a:pathLst>
                <a:path extrusionOk="0" h="238504" w="94822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>
              <a:off x="9696324" y="2901274"/>
              <a:ext cx="1178627" cy="1475115"/>
            </a:xfrm>
            <a:custGeom>
              <a:rect b="b" l="l" r="r" t="t"/>
              <a:pathLst>
                <a:path extrusionOk="0" h="1909803" w="1525945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4"/>
            <p:cNvSpPr/>
            <p:nvPr/>
          </p:nvSpPr>
          <p:spPr>
            <a:xfrm>
              <a:off x="9006365" y="3023448"/>
              <a:ext cx="1013695" cy="1165189"/>
            </a:xfrm>
            <a:custGeom>
              <a:rect b="b" l="l" r="r" t="t"/>
              <a:pathLst>
                <a:path extrusionOk="0" h="1508548" w="1312411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4"/>
            <p:cNvSpPr/>
            <p:nvPr/>
          </p:nvSpPr>
          <p:spPr>
            <a:xfrm>
              <a:off x="9129106" y="3717421"/>
              <a:ext cx="277168" cy="343257"/>
            </a:xfrm>
            <a:custGeom>
              <a:rect b="b" l="l" r="r" t="t"/>
              <a:pathLst>
                <a:path extrusionOk="0" h="444408" w="358844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4"/>
            <p:cNvSpPr/>
            <p:nvPr/>
          </p:nvSpPr>
          <p:spPr>
            <a:xfrm>
              <a:off x="9984447" y="2870492"/>
              <a:ext cx="228150" cy="268013"/>
            </a:xfrm>
            <a:custGeom>
              <a:rect b="b" l="l" r="r" t="t"/>
              <a:pathLst>
                <a:path extrusionOk="0" h="346991" w="295382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4"/>
            <p:cNvSpPr/>
            <p:nvPr/>
          </p:nvSpPr>
          <p:spPr>
            <a:xfrm>
              <a:off x="10146351" y="2800853"/>
              <a:ext cx="177703" cy="91580"/>
            </a:xfrm>
            <a:custGeom>
              <a:rect b="b" l="l" r="r" t="t"/>
              <a:pathLst>
                <a:path extrusionOk="0" h="118567" w="230069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>
              <a:off x="10158450" y="4336719"/>
              <a:ext cx="146074" cy="39465"/>
            </a:xfrm>
            <a:custGeom>
              <a:rect b="b" l="l" r="r" t="t"/>
              <a:pathLst>
                <a:path extrusionOk="0" h="51094" w="189119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4"/>
            <p:cNvSpPr/>
            <p:nvPr/>
          </p:nvSpPr>
          <p:spPr>
            <a:xfrm>
              <a:off x="10168425" y="3952287"/>
              <a:ext cx="125374" cy="163531"/>
            </a:xfrm>
            <a:custGeom>
              <a:rect b="b" l="l" r="r" t="t"/>
              <a:pathLst>
                <a:path extrusionOk="0" h="211720" w="162319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4"/>
            <p:cNvSpPr/>
            <p:nvPr/>
          </p:nvSpPr>
          <p:spPr>
            <a:xfrm>
              <a:off x="9835316" y="3148185"/>
              <a:ext cx="321954" cy="528228"/>
            </a:xfrm>
            <a:custGeom>
              <a:rect b="b" l="l" r="r" t="t"/>
              <a:pathLst>
                <a:path extrusionOk="0" h="683886" w="416827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4"/>
            <p:cNvSpPr/>
            <p:nvPr/>
          </p:nvSpPr>
          <p:spPr>
            <a:xfrm>
              <a:off x="10302163" y="3098018"/>
              <a:ext cx="395138" cy="605544"/>
            </a:xfrm>
            <a:custGeom>
              <a:rect b="b" l="l" r="r" t="t"/>
              <a:pathLst>
                <a:path extrusionOk="0" h="783986" w="511577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4"/>
            <p:cNvSpPr/>
            <p:nvPr/>
          </p:nvSpPr>
          <p:spPr>
            <a:xfrm>
              <a:off x="10012966" y="3400790"/>
              <a:ext cx="703811" cy="585772"/>
            </a:xfrm>
            <a:custGeom>
              <a:rect b="b" l="l" r="r" t="t"/>
              <a:pathLst>
                <a:path extrusionOk="0" h="758388" w="911211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>
              <a:off x="10317493" y="3317849"/>
              <a:ext cx="217819" cy="75268"/>
            </a:xfrm>
            <a:custGeom>
              <a:rect b="b" l="l" r="r" t="t"/>
              <a:pathLst>
                <a:path extrusionOk="0" h="97448" w="282006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4"/>
            <p:cNvSpPr/>
            <p:nvPr/>
          </p:nvSpPr>
          <p:spPr>
            <a:xfrm>
              <a:off x="9774410" y="3661250"/>
              <a:ext cx="273572" cy="247132"/>
            </a:xfrm>
            <a:custGeom>
              <a:rect b="b" l="l" r="r" t="t"/>
              <a:pathLst>
                <a:path extrusionOk="0" h="319957" w="354188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4"/>
            <p:cNvSpPr/>
            <p:nvPr/>
          </p:nvSpPr>
          <p:spPr>
            <a:xfrm>
              <a:off x="10256277" y="2870492"/>
              <a:ext cx="228150" cy="268013"/>
            </a:xfrm>
            <a:custGeom>
              <a:rect b="b" l="l" r="r" t="t"/>
              <a:pathLst>
                <a:path extrusionOk="0" h="346991" w="295382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-5400000">
              <a:off x="10207420" y="2551843"/>
              <a:ext cx="45719" cy="177704"/>
            </a:xfrm>
            <a:prstGeom prst="mo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p94"/>
          <p:cNvGrpSpPr/>
          <p:nvPr/>
        </p:nvGrpSpPr>
        <p:grpSpPr>
          <a:xfrm>
            <a:off x="9248248" y="8430"/>
            <a:ext cx="2496314" cy="2600028"/>
            <a:chOff x="9239798" y="3733140"/>
            <a:chExt cx="2486631" cy="2485756"/>
          </a:xfrm>
        </p:grpSpPr>
        <p:sp>
          <p:nvSpPr>
            <p:cNvPr id="1481" name="Google Shape;1481;p94"/>
            <p:cNvSpPr/>
            <p:nvPr/>
          </p:nvSpPr>
          <p:spPr>
            <a:xfrm rot="-2697059">
              <a:off x="9423207" y="4277920"/>
              <a:ext cx="2119814" cy="1396196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4"/>
            <p:cNvSpPr/>
            <p:nvPr/>
          </p:nvSpPr>
          <p:spPr>
            <a:xfrm rot="-2697059">
              <a:off x="9431062" y="4290263"/>
              <a:ext cx="2101836" cy="1370763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4"/>
            <p:cNvSpPr/>
            <p:nvPr/>
          </p:nvSpPr>
          <p:spPr>
            <a:xfrm rot="-2697059">
              <a:off x="9510609" y="4379560"/>
              <a:ext cx="1919067" cy="1172764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-2697059">
              <a:off x="9922753" y="4999678"/>
              <a:ext cx="239076" cy="879378"/>
            </a:xfrm>
            <a:custGeom>
              <a:rect b="b" l="l" r="r" t="t"/>
              <a:pathLst>
                <a:path extrusionOk="0" h="2998" w="862">
                  <a:moveTo>
                    <a:pt x="439" y="0"/>
                  </a:moveTo>
                  <a:lnTo>
                    <a:pt x="522" y="27"/>
                  </a:lnTo>
                  <a:lnTo>
                    <a:pt x="551" y="73"/>
                  </a:lnTo>
                  <a:lnTo>
                    <a:pt x="555" y="76"/>
                  </a:lnTo>
                  <a:lnTo>
                    <a:pt x="560" y="78"/>
                  </a:lnTo>
                  <a:lnTo>
                    <a:pt x="564" y="78"/>
                  </a:lnTo>
                  <a:lnTo>
                    <a:pt x="568" y="80"/>
                  </a:lnTo>
                  <a:lnTo>
                    <a:pt x="570" y="80"/>
                  </a:lnTo>
                  <a:lnTo>
                    <a:pt x="573" y="84"/>
                  </a:lnTo>
                  <a:lnTo>
                    <a:pt x="575" y="87"/>
                  </a:lnTo>
                  <a:lnTo>
                    <a:pt x="579" y="93"/>
                  </a:lnTo>
                  <a:lnTo>
                    <a:pt x="579" y="156"/>
                  </a:lnTo>
                  <a:lnTo>
                    <a:pt x="580" y="180"/>
                  </a:lnTo>
                  <a:lnTo>
                    <a:pt x="584" y="202"/>
                  </a:lnTo>
                  <a:lnTo>
                    <a:pt x="588" y="222"/>
                  </a:lnTo>
                  <a:lnTo>
                    <a:pt x="588" y="240"/>
                  </a:lnTo>
                  <a:lnTo>
                    <a:pt x="580" y="262"/>
                  </a:lnTo>
                  <a:lnTo>
                    <a:pt x="570" y="282"/>
                  </a:lnTo>
                  <a:lnTo>
                    <a:pt x="557" y="302"/>
                  </a:lnTo>
                  <a:lnTo>
                    <a:pt x="544" y="324"/>
                  </a:lnTo>
                  <a:lnTo>
                    <a:pt x="533" y="344"/>
                  </a:lnTo>
                  <a:lnTo>
                    <a:pt x="526" y="367"/>
                  </a:lnTo>
                  <a:lnTo>
                    <a:pt x="524" y="393"/>
                  </a:lnTo>
                  <a:lnTo>
                    <a:pt x="531" y="420"/>
                  </a:lnTo>
                  <a:lnTo>
                    <a:pt x="544" y="438"/>
                  </a:lnTo>
                  <a:lnTo>
                    <a:pt x="562" y="453"/>
                  </a:lnTo>
                  <a:lnTo>
                    <a:pt x="586" y="464"/>
                  </a:lnTo>
                  <a:lnTo>
                    <a:pt x="613" y="473"/>
                  </a:lnTo>
                  <a:lnTo>
                    <a:pt x="644" y="482"/>
                  </a:lnTo>
                  <a:lnTo>
                    <a:pt x="675" y="489"/>
                  </a:lnTo>
                  <a:lnTo>
                    <a:pt x="706" y="498"/>
                  </a:lnTo>
                  <a:lnTo>
                    <a:pt x="737" y="507"/>
                  </a:lnTo>
                  <a:lnTo>
                    <a:pt x="762" y="520"/>
                  </a:lnTo>
                  <a:lnTo>
                    <a:pt x="786" y="536"/>
                  </a:lnTo>
                  <a:lnTo>
                    <a:pt x="802" y="556"/>
                  </a:lnTo>
                  <a:lnTo>
                    <a:pt x="819" y="589"/>
                  </a:lnTo>
                  <a:lnTo>
                    <a:pt x="831" y="629"/>
                  </a:lnTo>
                  <a:lnTo>
                    <a:pt x="840" y="674"/>
                  </a:lnTo>
                  <a:lnTo>
                    <a:pt x="846" y="722"/>
                  </a:lnTo>
                  <a:lnTo>
                    <a:pt x="850" y="774"/>
                  </a:lnTo>
                  <a:lnTo>
                    <a:pt x="851" y="825"/>
                  </a:lnTo>
                  <a:lnTo>
                    <a:pt x="851" y="876"/>
                  </a:lnTo>
                  <a:lnTo>
                    <a:pt x="851" y="925"/>
                  </a:lnTo>
                  <a:lnTo>
                    <a:pt x="851" y="973"/>
                  </a:lnTo>
                  <a:lnTo>
                    <a:pt x="862" y="1127"/>
                  </a:lnTo>
                  <a:lnTo>
                    <a:pt x="850" y="1227"/>
                  </a:lnTo>
                  <a:lnTo>
                    <a:pt x="844" y="1329"/>
                  </a:lnTo>
                  <a:lnTo>
                    <a:pt x="846" y="1427"/>
                  </a:lnTo>
                  <a:lnTo>
                    <a:pt x="853" y="1524"/>
                  </a:lnTo>
                  <a:lnTo>
                    <a:pt x="862" y="1616"/>
                  </a:lnTo>
                  <a:lnTo>
                    <a:pt x="862" y="1649"/>
                  </a:lnTo>
                  <a:lnTo>
                    <a:pt x="853" y="1676"/>
                  </a:lnTo>
                  <a:lnTo>
                    <a:pt x="839" y="1702"/>
                  </a:lnTo>
                  <a:lnTo>
                    <a:pt x="817" y="1724"/>
                  </a:lnTo>
                  <a:lnTo>
                    <a:pt x="793" y="1742"/>
                  </a:lnTo>
                  <a:lnTo>
                    <a:pt x="768" y="1754"/>
                  </a:lnTo>
                  <a:lnTo>
                    <a:pt x="742" y="1764"/>
                  </a:lnTo>
                  <a:lnTo>
                    <a:pt x="742" y="1756"/>
                  </a:lnTo>
                  <a:lnTo>
                    <a:pt x="740" y="1751"/>
                  </a:lnTo>
                  <a:lnTo>
                    <a:pt x="739" y="1745"/>
                  </a:lnTo>
                  <a:lnTo>
                    <a:pt x="739" y="1742"/>
                  </a:lnTo>
                  <a:lnTo>
                    <a:pt x="739" y="1736"/>
                  </a:lnTo>
                  <a:lnTo>
                    <a:pt x="739" y="1729"/>
                  </a:lnTo>
                  <a:lnTo>
                    <a:pt x="744" y="1724"/>
                  </a:lnTo>
                  <a:lnTo>
                    <a:pt x="750" y="1720"/>
                  </a:lnTo>
                  <a:lnTo>
                    <a:pt x="753" y="1714"/>
                  </a:lnTo>
                  <a:lnTo>
                    <a:pt x="757" y="1707"/>
                  </a:lnTo>
                  <a:lnTo>
                    <a:pt x="759" y="1700"/>
                  </a:lnTo>
                  <a:lnTo>
                    <a:pt x="755" y="1698"/>
                  </a:lnTo>
                  <a:lnTo>
                    <a:pt x="751" y="1698"/>
                  </a:lnTo>
                  <a:lnTo>
                    <a:pt x="750" y="1698"/>
                  </a:lnTo>
                  <a:lnTo>
                    <a:pt x="750" y="1698"/>
                  </a:lnTo>
                  <a:lnTo>
                    <a:pt x="750" y="1696"/>
                  </a:lnTo>
                  <a:lnTo>
                    <a:pt x="750" y="1694"/>
                  </a:lnTo>
                  <a:lnTo>
                    <a:pt x="748" y="1693"/>
                  </a:lnTo>
                  <a:lnTo>
                    <a:pt x="748" y="1687"/>
                  </a:lnTo>
                  <a:lnTo>
                    <a:pt x="770" y="1674"/>
                  </a:lnTo>
                  <a:lnTo>
                    <a:pt x="790" y="1658"/>
                  </a:lnTo>
                  <a:lnTo>
                    <a:pt x="808" y="1640"/>
                  </a:lnTo>
                  <a:lnTo>
                    <a:pt x="806" y="1631"/>
                  </a:lnTo>
                  <a:lnTo>
                    <a:pt x="804" y="1624"/>
                  </a:lnTo>
                  <a:lnTo>
                    <a:pt x="802" y="1618"/>
                  </a:lnTo>
                  <a:lnTo>
                    <a:pt x="799" y="1613"/>
                  </a:lnTo>
                  <a:lnTo>
                    <a:pt x="788" y="1607"/>
                  </a:lnTo>
                  <a:lnTo>
                    <a:pt x="779" y="1613"/>
                  </a:lnTo>
                  <a:lnTo>
                    <a:pt x="775" y="1625"/>
                  </a:lnTo>
                  <a:lnTo>
                    <a:pt x="771" y="1638"/>
                  </a:lnTo>
                  <a:lnTo>
                    <a:pt x="766" y="1647"/>
                  </a:lnTo>
                  <a:lnTo>
                    <a:pt x="757" y="1656"/>
                  </a:lnTo>
                  <a:lnTo>
                    <a:pt x="742" y="1660"/>
                  </a:lnTo>
                  <a:lnTo>
                    <a:pt x="735" y="1547"/>
                  </a:lnTo>
                  <a:lnTo>
                    <a:pt x="768" y="1493"/>
                  </a:lnTo>
                  <a:lnTo>
                    <a:pt x="768" y="1469"/>
                  </a:lnTo>
                  <a:lnTo>
                    <a:pt x="766" y="1442"/>
                  </a:lnTo>
                  <a:lnTo>
                    <a:pt x="759" y="1413"/>
                  </a:lnTo>
                  <a:lnTo>
                    <a:pt x="751" y="1380"/>
                  </a:lnTo>
                  <a:lnTo>
                    <a:pt x="742" y="1349"/>
                  </a:lnTo>
                  <a:lnTo>
                    <a:pt x="733" y="1318"/>
                  </a:lnTo>
                  <a:lnTo>
                    <a:pt x="724" y="1291"/>
                  </a:lnTo>
                  <a:lnTo>
                    <a:pt x="719" y="1267"/>
                  </a:lnTo>
                  <a:lnTo>
                    <a:pt x="722" y="1056"/>
                  </a:lnTo>
                  <a:lnTo>
                    <a:pt x="702" y="1000"/>
                  </a:lnTo>
                  <a:lnTo>
                    <a:pt x="699" y="974"/>
                  </a:lnTo>
                  <a:lnTo>
                    <a:pt x="697" y="945"/>
                  </a:lnTo>
                  <a:lnTo>
                    <a:pt x="695" y="914"/>
                  </a:lnTo>
                  <a:lnTo>
                    <a:pt x="695" y="884"/>
                  </a:lnTo>
                  <a:lnTo>
                    <a:pt x="691" y="854"/>
                  </a:lnTo>
                  <a:lnTo>
                    <a:pt x="684" y="831"/>
                  </a:lnTo>
                  <a:lnTo>
                    <a:pt x="671" y="813"/>
                  </a:lnTo>
                  <a:lnTo>
                    <a:pt x="668" y="809"/>
                  </a:lnTo>
                  <a:lnTo>
                    <a:pt x="668" y="889"/>
                  </a:lnTo>
                  <a:lnTo>
                    <a:pt x="653" y="927"/>
                  </a:lnTo>
                  <a:lnTo>
                    <a:pt x="644" y="969"/>
                  </a:lnTo>
                  <a:lnTo>
                    <a:pt x="642" y="1014"/>
                  </a:lnTo>
                  <a:lnTo>
                    <a:pt x="642" y="1060"/>
                  </a:lnTo>
                  <a:lnTo>
                    <a:pt x="648" y="1105"/>
                  </a:lnTo>
                  <a:lnTo>
                    <a:pt x="655" y="1149"/>
                  </a:lnTo>
                  <a:lnTo>
                    <a:pt x="662" y="1187"/>
                  </a:lnTo>
                  <a:lnTo>
                    <a:pt x="728" y="1620"/>
                  </a:lnTo>
                  <a:lnTo>
                    <a:pt x="730" y="1656"/>
                  </a:lnTo>
                  <a:lnTo>
                    <a:pt x="728" y="1698"/>
                  </a:lnTo>
                  <a:lnTo>
                    <a:pt x="722" y="1744"/>
                  </a:lnTo>
                  <a:lnTo>
                    <a:pt x="717" y="1789"/>
                  </a:lnTo>
                  <a:lnTo>
                    <a:pt x="710" y="1836"/>
                  </a:lnTo>
                  <a:lnTo>
                    <a:pt x="708" y="1882"/>
                  </a:lnTo>
                  <a:lnTo>
                    <a:pt x="708" y="1924"/>
                  </a:lnTo>
                  <a:lnTo>
                    <a:pt x="713" y="1974"/>
                  </a:lnTo>
                  <a:lnTo>
                    <a:pt x="722" y="2027"/>
                  </a:lnTo>
                  <a:lnTo>
                    <a:pt x="733" y="2082"/>
                  </a:lnTo>
                  <a:lnTo>
                    <a:pt x="744" y="2140"/>
                  </a:lnTo>
                  <a:lnTo>
                    <a:pt x="751" y="2198"/>
                  </a:lnTo>
                  <a:lnTo>
                    <a:pt x="753" y="2256"/>
                  </a:lnTo>
                  <a:lnTo>
                    <a:pt x="748" y="2313"/>
                  </a:lnTo>
                  <a:lnTo>
                    <a:pt x="731" y="2387"/>
                  </a:lnTo>
                  <a:lnTo>
                    <a:pt x="715" y="2458"/>
                  </a:lnTo>
                  <a:lnTo>
                    <a:pt x="699" y="2531"/>
                  </a:lnTo>
                  <a:lnTo>
                    <a:pt x="684" y="2607"/>
                  </a:lnTo>
                  <a:lnTo>
                    <a:pt x="671" y="2687"/>
                  </a:lnTo>
                  <a:lnTo>
                    <a:pt x="670" y="2727"/>
                  </a:lnTo>
                  <a:lnTo>
                    <a:pt x="675" y="2762"/>
                  </a:lnTo>
                  <a:lnTo>
                    <a:pt x="684" y="2796"/>
                  </a:lnTo>
                  <a:lnTo>
                    <a:pt x="697" y="2829"/>
                  </a:lnTo>
                  <a:lnTo>
                    <a:pt x="710" y="2862"/>
                  </a:lnTo>
                  <a:lnTo>
                    <a:pt x="722" y="2894"/>
                  </a:lnTo>
                  <a:lnTo>
                    <a:pt x="731" y="2927"/>
                  </a:lnTo>
                  <a:lnTo>
                    <a:pt x="735" y="2964"/>
                  </a:lnTo>
                  <a:lnTo>
                    <a:pt x="699" y="2980"/>
                  </a:lnTo>
                  <a:lnTo>
                    <a:pt x="659" y="2989"/>
                  </a:lnTo>
                  <a:lnTo>
                    <a:pt x="615" y="2991"/>
                  </a:lnTo>
                  <a:lnTo>
                    <a:pt x="568" y="2989"/>
                  </a:lnTo>
                  <a:lnTo>
                    <a:pt x="559" y="2962"/>
                  </a:lnTo>
                  <a:lnTo>
                    <a:pt x="551" y="2929"/>
                  </a:lnTo>
                  <a:lnTo>
                    <a:pt x="548" y="2894"/>
                  </a:lnTo>
                  <a:lnTo>
                    <a:pt x="551" y="2856"/>
                  </a:lnTo>
                  <a:lnTo>
                    <a:pt x="555" y="2784"/>
                  </a:lnTo>
                  <a:lnTo>
                    <a:pt x="551" y="2773"/>
                  </a:lnTo>
                  <a:lnTo>
                    <a:pt x="546" y="2760"/>
                  </a:lnTo>
                  <a:lnTo>
                    <a:pt x="542" y="2745"/>
                  </a:lnTo>
                  <a:lnTo>
                    <a:pt x="542" y="2727"/>
                  </a:lnTo>
                  <a:lnTo>
                    <a:pt x="551" y="2696"/>
                  </a:lnTo>
                  <a:lnTo>
                    <a:pt x="560" y="2664"/>
                  </a:lnTo>
                  <a:lnTo>
                    <a:pt x="570" y="2627"/>
                  </a:lnTo>
                  <a:lnTo>
                    <a:pt x="575" y="2589"/>
                  </a:lnTo>
                  <a:lnTo>
                    <a:pt x="577" y="2545"/>
                  </a:lnTo>
                  <a:lnTo>
                    <a:pt x="571" y="2500"/>
                  </a:lnTo>
                  <a:lnTo>
                    <a:pt x="560" y="2453"/>
                  </a:lnTo>
                  <a:lnTo>
                    <a:pt x="550" y="2402"/>
                  </a:lnTo>
                  <a:lnTo>
                    <a:pt x="539" y="2349"/>
                  </a:lnTo>
                  <a:lnTo>
                    <a:pt x="535" y="2294"/>
                  </a:lnTo>
                  <a:lnTo>
                    <a:pt x="539" y="2240"/>
                  </a:lnTo>
                  <a:lnTo>
                    <a:pt x="559" y="2116"/>
                  </a:lnTo>
                  <a:lnTo>
                    <a:pt x="548" y="2076"/>
                  </a:lnTo>
                  <a:lnTo>
                    <a:pt x="531" y="2036"/>
                  </a:lnTo>
                  <a:lnTo>
                    <a:pt x="515" y="1994"/>
                  </a:lnTo>
                  <a:lnTo>
                    <a:pt x="502" y="1953"/>
                  </a:lnTo>
                  <a:lnTo>
                    <a:pt x="491" y="1784"/>
                  </a:lnTo>
                  <a:lnTo>
                    <a:pt x="439" y="1540"/>
                  </a:lnTo>
                  <a:lnTo>
                    <a:pt x="431" y="1540"/>
                  </a:lnTo>
                  <a:lnTo>
                    <a:pt x="426" y="1556"/>
                  </a:lnTo>
                  <a:lnTo>
                    <a:pt x="422" y="1576"/>
                  </a:lnTo>
                  <a:lnTo>
                    <a:pt x="422" y="1600"/>
                  </a:lnTo>
                  <a:lnTo>
                    <a:pt x="406" y="1642"/>
                  </a:lnTo>
                  <a:lnTo>
                    <a:pt x="397" y="1685"/>
                  </a:lnTo>
                  <a:lnTo>
                    <a:pt x="391" y="1733"/>
                  </a:lnTo>
                  <a:lnTo>
                    <a:pt x="390" y="1782"/>
                  </a:lnTo>
                  <a:lnTo>
                    <a:pt x="386" y="1833"/>
                  </a:lnTo>
                  <a:lnTo>
                    <a:pt x="382" y="1885"/>
                  </a:lnTo>
                  <a:lnTo>
                    <a:pt x="375" y="1936"/>
                  </a:lnTo>
                  <a:lnTo>
                    <a:pt x="362" y="1985"/>
                  </a:lnTo>
                  <a:lnTo>
                    <a:pt x="346" y="2031"/>
                  </a:lnTo>
                  <a:lnTo>
                    <a:pt x="330" y="2076"/>
                  </a:lnTo>
                  <a:lnTo>
                    <a:pt x="319" y="2120"/>
                  </a:lnTo>
                  <a:lnTo>
                    <a:pt x="339" y="2209"/>
                  </a:lnTo>
                  <a:lnTo>
                    <a:pt x="339" y="2364"/>
                  </a:lnTo>
                  <a:lnTo>
                    <a:pt x="331" y="2400"/>
                  </a:lnTo>
                  <a:lnTo>
                    <a:pt x="322" y="2438"/>
                  </a:lnTo>
                  <a:lnTo>
                    <a:pt x="315" y="2482"/>
                  </a:lnTo>
                  <a:lnTo>
                    <a:pt x="311" y="2525"/>
                  </a:lnTo>
                  <a:lnTo>
                    <a:pt x="315" y="2569"/>
                  </a:lnTo>
                  <a:lnTo>
                    <a:pt x="319" y="2664"/>
                  </a:lnTo>
                  <a:lnTo>
                    <a:pt x="348" y="2727"/>
                  </a:lnTo>
                  <a:lnTo>
                    <a:pt x="348" y="2744"/>
                  </a:lnTo>
                  <a:lnTo>
                    <a:pt x="344" y="2758"/>
                  </a:lnTo>
                  <a:lnTo>
                    <a:pt x="339" y="2773"/>
                  </a:lnTo>
                  <a:lnTo>
                    <a:pt x="335" y="2784"/>
                  </a:lnTo>
                  <a:lnTo>
                    <a:pt x="331" y="2822"/>
                  </a:lnTo>
                  <a:lnTo>
                    <a:pt x="333" y="2862"/>
                  </a:lnTo>
                  <a:lnTo>
                    <a:pt x="335" y="2902"/>
                  </a:lnTo>
                  <a:lnTo>
                    <a:pt x="337" y="2944"/>
                  </a:lnTo>
                  <a:lnTo>
                    <a:pt x="331" y="2984"/>
                  </a:lnTo>
                  <a:lnTo>
                    <a:pt x="322" y="2984"/>
                  </a:lnTo>
                  <a:lnTo>
                    <a:pt x="304" y="2993"/>
                  </a:lnTo>
                  <a:lnTo>
                    <a:pt x="280" y="2998"/>
                  </a:lnTo>
                  <a:lnTo>
                    <a:pt x="257" y="2998"/>
                  </a:lnTo>
                  <a:lnTo>
                    <a:pt x="233" y="2996"/>
                  </a:lnTo>
                  <a:lnTo>
                    <a:pt x="210" y="2989"/>
                  </a:lnTo>
                  <a:lnTo>
                    <a:pt x="190" y="2980"/>
                  </a:lnTo>
                  <a:lnTo>
                    <a:pt x="173" y="2965"/>
                  </a:lnTo>
                  <a:lnTo>
                    <a:pt x="162" y="2949"/>
                  </a:lnTo>
                  <a:lnTo>
                    <a:pt x="159" y="2929"/>
                  </a:lnTo>
                  <a:lnTo>
                    <a:pt x="179" y="2885"/>
                  </a:lnTo>
                  <a:lnTo>
                    <a:pt x="195" y="2838"/>
                  </a:lnTo>
                  <a:lnTo>
                    <a:pt x="206" y="2784"/>
                  </a:lnTo>
                  <a:lnTo>
                    <a:pt x="211" y="2727"/>
                  </a:lnTo>
                  <a:lnTo>
                    <a:pt x="213" y="2671"/>
                  </a:lnTo>
                  <a:lnTo>
                    <a:pt x="210" y="2613"/>
                  </a:lnTo>
                  <a:lnTo>
                    <a:pt x="202" y="2556"/>
                  </a:lnTo>
                  <a:lnTo>
                    <a:pt x="191" y="2504"/>
                  </a:lnTo>
                  <a:lnTo>
                    <a:pt x="179" y="2467"/>
                  </a:lnTo>
                  <a:lnTo>
                    <a:pt x="166" y="2431"/>
                  </a:lnTo>
                  <a:lnTo>
                    <a:pt x="153" y="2389"/>
                  </a:lnTo>
                  <a:lnTo>
                    <a:pt x="140" y="2347"/>
                  </a:lnTo>
                  <a:lnTo>
                    <a:pt x="133" y="2302"/>
                  </a:lnTo>
                  <a:lnTo>
                    <a:pt x="130" y="2254"/>
                  </a:lnTo>
                  <a:lnTo>
                    <a:pt x="135" y="2204"/>
                  </a:lnTo>
                  <a:lnTo>
                    <a:pt x="142" y="2165"/>
                  </a:lnTo>
                  <a:lnTo>
                    <a:pt x="151" y="2120"/>
                  </a:lnTo>
                  <a:lnTo>
                    <a:pt x="159" y="2071"/>
                  </a:lnTo>
                  <a:lnTo>
                    <a:pt x="166" y="2022"/>
                  </a:lnTo>
                  <a:lnTo>
                    <a:pt x="171" y="1971"/>
                  </a:lnTo>
                  <a:lnTo>
                    <a:pt x="171" y="1924"/>
                  </a:lnTo>
                  <a:lnTo>
                    <a:pt x="168" y="1880"/>
                  </a:lnTo>
                  <a:lnTo>
                    <a:pt x="162" y="1847"/>
                  </a:lnTo>
                  <a:lnTo>
                    <a:pt x="157" y="1809"/>
                  </a:lnTo>
                  <a:lnTo>
                    <a:pt x="151" y="1765"/>
                  </a:lnTo>
                  <a:lnTo>
                    <a:pt x="148" y="1718"/>
                  </a:lnTo>
                  <a:lnTo>
                    <a:pt x="144" y="1673"/>
                  </a:lnTo>
                  <a:lnTo>
                    <a:pt x="142" y="1629"/>
                  </a:lnTo>
                  <a:lnTo>
                    <a:pt x="144" y="1591"/>
                  </a:lnTo>
                  <a:lnTo>
                    <a:pt x="148" y="1560"/>
                  </a:lnTo>
                  <a:lnTo>
                    <a:pt x="195" y="1224"/>
                  </a:lnTo>
                  <a:lnTo>
                    <a:pt x="204" y="1189"/>
                  </a:lnTo>
                  <a:lnTo>
                    <a:pt x="213" y="1153"/>
                  </a:lnTo>
                  <a:lnTo>
                    <a:pt x="222" y="1113"/>
                  </a:lnTo>
                  <a:lnTo>
                    <a:pt x="226" y="1071"/>
                  </a:lnTo>
                  <a:lnTo>
                    <a:pt x="222" y="1029"/>
                  </a:lnTo>
                  <a:lnTo>
                    <a:pt x="199" y="904"/>
                  </a:lnTo>
                  <a:lnTo>
                    <a:pt x="195" y="809"/>
                  </a:lnTo>
                  <a:lnTo>
                    <a:pt x="191" y="813"/>
                  </a:lnTo>
                  <a:lnTo>
                    <a:pt x="180" y="836"/>
                  </a:lnTo>
                  <a:lnTo>
                    <a:pt x="175" y="865"/>
                  </a:lnTo>
                  <a:lnTo>
                    <a:pt x="171" y="896"/>
                  </a:lnTo>
                  <a:lnTo>
                    <a:pt x="171" y="929"/>
                  </a:lnTo>
                  <a:lnTo>
                    <a:pt x="168" y="962"/>
                  </a:lnTo>
                  <a:lnTo>
                    <a:pt x="162" y="993"/>
                  </a:lnTo>
                  <a:lnTo>
                    <a:pt x="139" y="1067"/>
                  </a:lnTo>
                  <a:lnTo>
                    <a:pt x="135" y="1107"/>
                  </a:lnTo>
                  <a:lnTo>
                    <a:pt x="135" y="1147"/>
                  </a:lnTo>
                  <a:lnTo>
                    <a:pt x="140" y="1189"/>
                  </a:lnTo>
                  <a:lnTo>
                    <a:pt x="144" y="1229"/>
                  </a:lnTo>
                  <a:lnTo>
                    <a:pt x="144" y="1269"/>
                  </a:lnTo>
                  <a:lnTo>
                    <a:pt x="139" y="1309"/>
                  </a:lnTo>
                  <a:lnTo>
                    <a:pt x="135" y="1325"/>
                  </a:lnTo>
                  <a:lnTo>
                    <a:pt x="128" y="1347"/>
                  </a:lnTo>
                  <a:lnTo>
                    <a:pt x="119" y="1373"/>
                  </a:lnTo>
                  <a:lnTo>
                    <a:pt x="110" y="1402"/>
                  </a:lnTo>
                  <a:lnTo>
                    <a:pt x="102" y="1429"/>
                  </a:lnTo>
                  <a:lnTo>
                    <a:pt x="99" y="1456"/>
                  </a:lnTo>
                  <a:lnTo>
                    <a:pt x="97" y="1480"/>
                  </a:lnTo>
                  <a:lnTo>
                    <a:pt x="99" y="1500"/>
                  </a:lnTo>
                  <a:lnTo>
                    <a:pt x="128" y="1544"/>
                  </a:lnTo>
                  <a:lnTo>
                    <a:pt x="122" y="1656"/>
                  </a:lnTo>
                  <a:lnTo>
                    <a:pt x="108" y="1660"/>
                  </a:lnTo>
                  <a:lnTo>
                    <a:pt x="99" y="1640"/>
                  </a:lnTo>
                  <a:lnTo>
                    <a:pt x="91" y="1616"/>
                  </a:lnTo>
                  <a:lnTo>
                    <a:pt x="68" y="1607"/>
                  </a:lnTo>
                  <a:lnTo>
                    <a:pt x="62" y="1636"/>
                  </a:lnTo>
                  <a:lnTo>
                    <a:pt x="82" y="1656"/>
                  </a:lnTo>
                  <a:lnTo>
                    <a:pt x="104" y="1678"/>
                  </a:lnTo>
                  <a:lnTo>
                    <a:pt x="119" y="1700"/>
                  </a:lnTo>
                  <a:lnTo>
                    <a:pt x="115" y="1702"/>
                  </a:lnTo>
                  <a:lnTo>
                    <a:pt x="111" y="1702"/>
                  </a:lnTo>
                  <a:lnTo>
                    <a:pt x="110" y="1702"/>
                  </a:lnTo>
                  <a:lnTo>
                    <a:pt x="110" y="1704"/>
                  </a:lnTo>
                  <a:lnTo>
                    <a:pt x="110" y="1704"/>
                  </a:lnTo>
                  <a:lnTo>
                    <a:pt x="110" y="1705"/>
                  </a:lnTo>
                  <a:lnTo>
                    <a:pt x="108" y="1707"/>
                  </a:lnTo>
                  <a:lnTo>
                    <a:pt x="108" y="1713"/>
                  </a:lnTo>
                  <a:lnTo>
                    <a:pt x="119" y="1718"/>
                  </a:lnTo>
                  <a:lnTo>
                    <a:pt x="124" y="1729"/>
                  </a:lnTo>
                  <a:lnTo>
                    <a:pt x="128" y="1744"/>
                  </a:lnTo>
                  <a:lnTo>
                    <a:pt x="124" y="1749"/>
                  </a:lnTo>
                  <a:lnTo>
                    <a:pt x="122" y="1754"/>
                  </a:lnTo>
                  <a:lnTo>
                    <a:pt x="119" y="1760"/>
                  </a:lnTo>
                  <a:lnTo>
                    <a:pt x="115" y="1764"/>
                  </a:lnTo>
                  <a:lnTo>
                    <a:pt x="95" y="1751"/>
                  </a:lnTo>
                  <a:lnTo>
                    <a:pt x="75" y="1740"/>
                  </a:lnTo>
                  <a:lnTo>
                    <a:pt x="57" y="1729"/>
                  </a:lnTo>
                  <a:lnTo>
                    <a:pt x="39" y="1714"/>
                  </a:lnTo>
                  <a:lnTo>
                    <a:pt x="24" y="1696"/>
                  </a:lnTo>
                  <a:lnTo>
                    <a:pt x="11" y="1673"/>
                  </a:lnTo>
                  <a:lnTo>
                    <a:pt x="2" y="1640"/>
                  </a:lnTo>
                  <a:lnTo>
                    <a:pt x="2" y="1607"/>
                  </a:lnTo>
                  <a:lnTo>
                    <a:pt x="6" y="1574"/>
                  </a:lnTo>
                  <a:lnTo>
                    <a:pt x="11" y="1540"/>
                  </a:lnTo>
                  <a:lnTo>
                    <a:pt x="17" y="1505"/>
                  </a:lnTo>
                  <a:lnTo>
                    <a:pt x="19" y="1473"/>
                  </a:lnTo>
                  <a:lnTo>
                    <a:pt x="2" y="1140"/>
                  </a:lnTo>
                  <a:lnTo>
                    <a:pt x="0" y="1105"/>
                  </a:lnTo>
                  <a:lnTo>
                    <a:pt x="2" y="1071"/>
                  </a:lnTo>
                  <a:lnTo>
                    <a:pt x="8" y="1038"/>
                  </a:lnTo>
                  <a:lnTo>
                    <a:pt x="13" y="1005"/>
                  </a:lnTo>
                  <a:lnTo>
                    <a:pt x="15" y="969"/>
                  </a:lnTo>
                  <a:lnTo>
                    <a:pt x="11" y="933"/>
                  </a:lnTo>
                  <a:lnTo>
                    <a:pt x="8" y="904"/>
                  </a:lnTo>
                  <a:lnTo>
                    <a:pt x="6" y="867"/>
                  </a:lnTo>
                  <a:lnTo>
                    <a:pt x="8" y="825"/>
                  </a:lnTo>
                  <a:lnTo>
                    <a:pt x="11" y="782"/>
                  </a:lnTo>
                  <a:lnTo>
                    <a:pt x="17" y="736"/>
                  </a:lnTo>
                  <a:lnTo>
                    <a:pt x="22" y="693"/>
                  </a:lnTo>
                  <a:lnTo>
                    <a:pt x="30" y="653"/>
                  </a:lnTo>
                  <a:lnTo>
                    <a:pt x="39" y="616"/>
                  </a:lnTo>
                  <a:lnTo>
                    <a:pt x="46" y="587"/>
                  </a:lnTo>
                  <a:lnTo>
                    <a:pt x="55" y="567"/>
                  </a:lnTo>
                  <a:lnTo>
                    <a:pt x="75" y="544"/>
                  </a:lnTo>
                  <a:lnTo>
                    <a:pt x="99" y="524"/>
                  </a:lnTo>
                  <a:lnTo>
                    <a:pt x="128" y="509"/>
                  </a:lnTo>
                  <a:lnTo>
                    <a:pt x="159" y="496"/>
                  </a:lnTo>
                  <a:lnTo>
                    <a:pt x="191" y="485"/>
                  </a:lnTo>
                  <a:lnTo>
                    <a:pt x="224" y="476"/>
                  </a:lnTo>
                  <a:lnTo>
                    <a:pt x="257" y="465"/>
                  </a:lnTo>
                  <a:lnTo>
                    <a:pt x="288" y="453"/>
                  </a:lnTo>
                  <a:lnTo>
                    <a:pt x="315" y="436"/>
                  </a:lnTo>
                  <a:lnTo>
                    <a:pt x="339" y="416"/>
                  </a:lnTo>
                  <a:lnTo>
                    <a:pt x="339" y="391"/>
                  </a:lnTo>
                  <a:lnTo>
                    <a:pt x="340" y="364"/>
                  </a:lnTo>
                  <a:lnTo>
                    <a:pt x="340" y="336"/>
                  </a:lnTo>
                  <a:lnTo>
                    <a:pt x="339" y="311"/>
                  </a:lnTo>
                  <a:lnTo>
                    <a:pt x="331" y="293"/>
                  </a:lnTo>
                  <a:lnTo>
                    <a:pt x="322" y="280"/>
                  </a:lnTo>
                  <a:lnTo>
                    <a:pt x="313" y="269"/>
                  </a:lnTo>
                  <a:lnTo>
                    <a:pt x="304" y="254"/>
                  </a:lnTo>
                  <a:lnTo>
                    <a:pt x="299" y="236"/>
                  </a:lnTo>
                  <a:lnTo>
                    <a:pt x="299" y="224"/>
                  </a:lnTo>
                  <a:lnTo>
                    <a:pt x="302" y="214"/>
                  </a:lnTo>
                  <a:lnTo>
                    <a:pt x="306" y="207"/>
                  </a:lnTo>
                  <a:lnTo>
                    <a:pt x="311" y="200"/>
                  </a:lnTo>
                  <a:lnTo>
                    <a:pt x="315" y="193"/>
                  </a:lnTo>
                  <a:lnTo>
                    <a:pt x="302" y="133"/>
                  </a:lnTo>
                  <a:lnTo>
                    <a:pt x="313" y="104"/>
                  </a:lnTo>
                  <a:lnTo>
                    <a:pt x="330" y="74"/>
                  </a:lnTo>
                  <a:lnTo>
                    <a:pt x="353" y="47"/>
                  </a:lnTo>
                  <a:lnTo>
                    <a:pt x="380" y="25"/>
                  </a:lnTo>
                  <a:lnTo>
                    <a:pt x="410" y="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5" name="Google Shape;1485;p94"/>
            <p:cNvGrpSpPr/>
            <p:nvPr/>
          </p:nvGrpSpPr>
          <p:grpSpPr>
            <a:xfrm rot="-2700000">
              <a:off x="10066374" y="4360768"/>
              <a:ext cx="1196173" cy="911419"/>
              <a:chOff x="11413389" y="3573459"/>
              <a:chExt cx="1196173" cy="911419"/>
            </a:xfrm>
          </p:grpSpPr>
          <p:sp>
            <p:nvSpPr>
              <p:cNvPr id="1486" name="Google Shape;1486;p94"/>
              <p:cNvSpPr/>
              <p:nvPr/>
            </p:nvSpPr>
            <p:spPr>
              <a:xfrm>
                <a:off x="11413389" y="3573459"/>
                <a:ext cx="1196173" cy="1380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94"/>
              <p:cNvSpPr/>
              <p:nvPr/>
            </p:nvSpPr>
            <p:spPr>
              <a:xfrm>
                <a:off x="11422238" y="3822358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94"/>
              <p:cNvSpPr/>
              <p:nvPr/>
            </p:nvSpPr>
            <p:spPr>
              <a:xfrm>
                <a:off x="11473996" y="3874089"/>
                <a:ext cx="451750" cy="301194"/>
              </a:xfrm>
              <a:custGeom>
                <a:rect b="b" l="l" r="r" t="t"/>
                <a:pathLst>
                  <a:path extrusionOk="0" h="301194" w="451750">
                    <a:moveTo>
                      <a:pt x="146903" y="254995"/>
                    </a:moveTo>
                    <a:lnTo>
                      <a:pt x="442184" y="254995"/>
                    </a:lnTo>
                    <a:cubicBezTo>
                      <a:pt x="447465" y="254995"/>
                      <a:pt x="451747" y="259277"/>
                      <a:pt x="451747" y="264558"/>
                    </a:cubicBezTo>
                    <a:lnTo>
                      <a:pt x="451747" y="291631"/>
                    </a:lnTo>
                    <a:cubicBezTo>
                      <a:pt x="451747" y="296912"/>
                      <a:pt x="447465" y="301194"/>
                      <a:pt x="442184" y="301194"/>
                    </a:cubicBezTo>
                    <a:lnTo>
                      <a:pt x="146903" y="301194"/>
                    </a:lnTo>
                    <a:cubicBezTo>
                      <a:pt x="141622" y="301194"/>
                      <a:pt x="137340" y="296912"/>
                      <a:pt x="137340" y="291631"/>
                    </a:cubicBezTo>
                    <a:lnTo>
                      <a:pt x="137340" y="264558"/>
                    </a:lnTo>
                    <a:cubicBezTo>
                      <a:pt x="137340" y="259277"/>
                      <a:pt x="141622" y="254995"/>
                      <a:pt x="146903" y="254995"/>
                    </a:cubicBezTo>
                    <a:close/>
                    <a:moveTo>
                      <a:pt x="9563" y="254995"/>
                    </a:moveTo>
                    <a:lnTo>
                      <a:pt x="83300" y="254995"/>
                    </a:lnTo>
                    <a:cubicBezTo>
                      <a:pt x="88581" y="254995"/>
                      <a:pt x="92863" y="259277"/>
                      <a:pt x="92863" y="264558"/>
                    </a:cubicBezTo>
                    <a:lnTo>
                      <a:pt x="92863" y="291631"/>
                    </a:lnTo>
                    <a:cubicBezTo>
                      <a:pt x="92863" y="296912"/>
                      <a:pt x="88581" y="301194"/>
                      <a:pt x="83300" y="301194"/>
                    </a:cubicBezTo>
                    <a:lnTo>
                      <a:pt x="9563" y="301194"/>
                    </a:lnTo>
                    <a:cubicBezTo>
                      <a:pt x="4282" y="301194"/>
                      <a:pt x="0" y="296912"/>
                      <a:pt x="0" y="291631"/>
                    </a:cubicBezTo>
                    <a:lnTo>
                      <a:pt x="0" y="264558"/>
                    </a:lnTo>
                    <a:cubicBezTo>
                      <a:pt x="0" y="259277"/>
                      <a:pt x="4282" y="254995"/>
                      <a:pt x="9563" y="254995"/>
                    </a:cubicBezTo>
                    <a:close/>
                    <a:moveTo>
                      <a:pt x="146904" y="169997"/>
                    </a:moveTo>
                    <a:lnTo>
                      <a:pt x="442185" y="169997"/>
                    </a:lnTo>
                    <a:cubicBezTo>
                      <a:pt x="447466" y="169997"/>
                      <a:pt x="451748" y="174279"/>
                      <a:pt x="451748" y="179560"/>
                    </a:cubicBezTo>
                    <a:lnTo>
                      <a:pt x="451748" y="206633"/>
                    </a:lnTo>
                    <a:cubicBezTo>
                      <a:pt x="451748" y="211914"/>
                      <a:pt x="447466" y="216196"/>
                      <a:pt x="442185" y="216196"/>
                    </a:cubicBezTo>
                    <a:lnTo>
                      <a:pt x="146904" y="216196"/>
                    </a:lnTo>
                    <a:cubicBezTo>
                      <a:pt x="141623" y="216196"/>
                      <a:pt x="137341" y="211914"/>
                      <a:pt x="137341" y="206633"/>
                    </a:cubicBezTo>
                    <a:lnTo>
                      <a:pt x="137341" y="179560"/>
                    </a:lnTo>
                    <a:cubicBezTo>
                      <a:pt x="137341" y="174279"/>
                      <a:pt x="141623" y="169997"/>
                      <a:pt x="146904" y="169997"/>
                    </a:cubicBezTo>
                    <a:close/>
                    <a:moveTo>
                      <a:pt x="9563" y="169997"/>
                    </a:moveTo>
                    <a:lnTo>
                      <a:pt x="83300" y="169997"/>
                    </a:lnTo>
                    <a:cubicBezTo>
                      <a:pt x="88581" y="169997"/>
                      <a:pt x="92863" y="174279"/>
                      <a:pt x="92863" y="179560"/>
                    </a:cubicBezTo>
                    <a:lnTo>
                      <a:pt x="92863" y="206633"/>
                    </a:lnTo>
                    <a:cubicBezTo>
                      <a:pt x="92863" y="211914"/>
                      <a:pt x="88581" y="216196"/>
                      <a:pt x="83300" y="216196"/>
                    </a:cubicBezTo>
                    <a:lnTo>
                      <a:pt x="9563" y="216196"/>
                    </a:lnTo>
                    <a:cubicBezTo>
                      <a:pt x="4282" y="216196"/>
                      <a:pt x="0" y="211914"/>
                      <a:pt x="0" y="206633"/>
                    </a:cubicBezTo>
                    <a:lnTo>
                      <a:pt x="0" y="179560"/>
                    </a:lnTo>
                    <a:cubicBezTo>
                      <a:pt x="0" y="174279"/>
                      <a:pt x="4282" y="169997"/>
                      <a:pt x="9563" y="169997"/>
                    </a:cubicBezTo>
                    <a:close/>
                    <a:moveTo>
                      <a:pt x="146903" y="84998"/>
                    </a:moveTo>
                    <a:lnTo>
                      <a:pt x="442184" y="84998"/>
                    </a:lnTo>
                    <a:cubicBezTo>
                      <a:pt x="447465" y="84998"/>
                      <a:pt x="451747" y="89280"/>
                      <a:pt x="451747" y="94561"/>
                    </a:cubicBezTo>
                    <a:lnTo>
                      <a:pt x="451747" y="121634"/>
                    </a:lnTo>
                    <a:cubicBezTo>
                      <a:pt x="451747" y="126915"/>
                      <a:pt x="447465" y="131197"/>
                      <a:pt x="442184" y="131197"/>
                    </a:cubicBezTo>
                    <a:lnTo>
                      <a:pt x="146903" y="131197"/>
                    </a:lnTo>
                    <a:cubicBezTo>
                      <a:pt x="141622" y="131197"/>
                      <a:pt x="137340" y="126915"/>
                      <a:pt x="137340" y="121634"/>
                    </a:cubicBezTo>
                    <a:lnTo>
                      <a:pt x="137340" y="94561"/>
                    </a:lnTo>
                    <a:cubicBezTo>
                      <a:pt x="137340" y="89280"/>
                      <a:pt x="141622" y="84998"/>
                      <a:pt x="146903" y="84998"/>
                    </a:cubicBezTo>
                    <a:close/>
                    <a:moveTo>
                      <a:pt x="9563" y="84998"/>
                    </a:moveTo>
                    <a:lnTo>
                      <a:pt x="83300" y="84998"/>
                    </a:lnTo>
                    <a:cubicBezTo>
                      <a:pt x="88581" y="84998"/>
                      <a:pt x="92863" y="89280"/>
                      <a:pt x="92863" y="94561"/>
                    </a:cubicBezTo>
                    <a:lnTo>
                      <a:pt x="92863" y="121634"/>
                    </a:lnTo>
                    <a:cubicBezTo>
                      <a:pt x="92863" y="126915"/>
                      <a:pt x="88581" y="131197"/>
                      <a:pt x="83300" y="131197"/>
                    </a:cubicBezTo>
                    <a:lnTo>
                      <a:pt x="9563" y="131197"/>
                    </a:lnTo>
                    <a:cubicBezTo>
                      <a:pt x="4282" y="131197"/>
                      <a:pt x="0" y="126915"/>
                      <a:pt x="0" y="121634"/>
                    </a:cubicBezTo>
                    <a:lnTo>
                      <a:pt x="0" y="94561"/>
                    </a:lnTo>
                    <a:cubicBezTo>
                      <a:pt x="0" y="89280"/>
                      <a:pt x="4282" y="84998"/>
                      <a:pt x="9563" y="84998"/>
                    </a:cubicBezTo>
                    <a:close/>
                    <a:moveTo>
                      <a:pt x="9564" y="1"/>
                    </a:moveTo>
                    <a:lnTo>
                      <a:pt x="83301" y="1"/>
                    </a:lnTo>
                    <a:cubicBezTo>
                      <a:pt x="88582" y="1"/>
                      <a:pt x="92864" y="4283"/>
                      <a:pt x="92864" y="9564"/>
                    </a:cubicBezTo>
                    <a:lnTo>
                      <a:pt x="92864" y="36637"/>
                    </a:lnTo>
                    <a:cubicBezTo>
                      <a:pt x="92864" y="41918"/>
                      <a:pt x="88582" y="46200"/>
                      <a:pt x="83301" y="46200"/>
                    </a:cubicBezTo>
                    <a:lnTo>
                      <a:pt x="9564" y="46200"/>
                    </a:lnTo>
                    <a:cubicBezTo>
                      <a:pt x="4283" y="46200"/>
                      <a:pt x="1" y="41918"/>
                      <a:pt x="1" y="36637"/>
                    </a:cubicBezTo>
                    <a:lnTo>
                      <a:pt x="1" y="9564"/>
                    </a:lnTo>
                    <a:cubicBezTo>
                      <a:pt x="1" y="4283"/>
                      <a:pt x="4283" y="1"/>
                      <a:pt x="9564" y="1"/>
                    </a:cubicBezTo>
                    <a:close/>
                    <a:moveTo>
                      <a:pt x="146906" y="0"/>
                    </a:moveTo>
                    <a:lnTo>
                      <a:pt x="442187" y="0"/>
                    </a:lnTo>
                    <a:cubicBezTo>
                      <a:pt x="447468" y="0"/>
                      <a:pt x="451750" y="4282"/>
                      <a:pt x="451750" y="9563"/>
                    </a:cubicBezTo>
                    <a:lnTo>
                      <a:pt x="451750" y="36636"/>
                    </a:lnTo>
                    <a:cubicBezTo>
                      <a:pt x="451750" y="41917"/>
                      <a:pt x="447468" y="46199"/>
                      <a:pt x="442187" y="46199"/>
                    </a:cubicBezTo>
                    <a:lnTo>
                      <a:pt x="146906" y="46199"/>
                    </a:lnTo>
                    <a:cubicBezTo>
                      <a:pt x="141625" y="46199"/>
                      <a:pt x="137343" y="41917"/>
                      <a:pt x="137343" y="36636"/>
                    </a:cubicBezTo>
                    <a:lnTo>
                      <a:pt x="137343" y="9563"/>
                    </a:lnTo>
                    <a:cubicBezTo>
                      <a:pt x="137343" y="4282"/>
                      <a:pt x="141625" y="0"/>
                      <a:pt x="146906" y="0"/>
                    </a:cubicBez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94"/>
              <p:cNvSpPr/>
              <p:nvPr/>
            </p:nvSpPr>
            <p:spPr>
              <a:xfrm>
                <a:off x="12066277" y="3822357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94"/>
              <p:cNvSpPr/>
              <p:nvPr/>
            </p:nvSpPr>
            <p:spPr>
              <a:xfrm>
                <a:off x="12140596" y="3858434"/>
                <a:ext cx="394645" cy="307976"/>
              </a:xfrm>
              <a:custGeom>
                <a:rect b="b" l="l" r="r" t="t"/>
                <a:pathLst>
                  <a:path extrusionOk="0" h="617583" w="791379">
                    <a:moveTo>
                      <a:pt x="0" y="486297"/>
                    </a:moveTo>
                    <a:cubicBezTo>
                      <a:pt x="25399" y="486200"/>
                      <a:pt x="40751" y="485019"/>
                      <a:pt x="62563" y="446771"/>
                    </a:cubicBezTo>
                    <a:cubicBezTo>
                      <a:pt x="73244" y="426146"/>
                      <a:pt x="71587" y="408120"/>
                      <a:pt x="91915" y="406138"/>
                    </a:cubicBezTo>
                    <a:cubicBezTo>
                      <a:pt x="118735" y="403228"/>
                      <a:pt x="142855" y="528863"/>
                      <a:pt x="195987" y="484040"/>
                    </a:cubicBezTo>
                    <a:cubicBezTo>
                      <a:pt x="225606" y="441712"/>
                      <a:pt x="205815" y="120194"/>
                      <a:pt x="212812" y="34930"/>
                    </a:cubicBezTo>
                    <a:cubicBezTo>
                      <a:pt x="211352" y="11447"/>
                      <a:pt x="226425" y="-30591"/>
                      <a:pt x="231798" y="35566"/>
                    </a:cubicBezTo>
                    <a:cubicBezTo>
                      <a:pt x="241797" y="125865"/>
                      <a:pt x="267927" y="470558"/>
                      <a:pt x="279942" y="572270"/>
                    </a:cubicBezTo>
                    <a:cubicBezTo>
                      <a:pt x="285717" y="641887"/>
                      <a:pt x="304682" y="619739"/>
                      <a:pt x="308343" y="582542"/>
                    </a:cubicBezTo>
                    <a:cubicBezTo>
                      <a:pt x="326320" y="385074"/>
                      <a:pt x="431054" y="471937"/>
                      <a:pt x="480211" y="416843"/>
                    </a:cubicBezTo>
                    <a:cubicBezTo>
                      <a:pt x="529368" y="361749"/>
                      <a:pt x="567756" y="260186"/>
                      <a:pt x="603286" y="251980"/>
                    </a:cubicBezTo>
                    <a:cubicBezTo>
                      <a:pt x="638816" y="243774"/>
                      <a:pt x="659258" y="344590"/>
                      <a:pt x="693389" y="367609"/>
                    </a:cubicBezTo>
                    <a:cubicBezTo>
                      <a:pt x="726593" y="396193"/>
                      <a:pt x="757594" y="408910"/>
                      <a:pt x="791379" y="413281"/>
                    </a:cubicBezTo>
                  </a:path>
                </a:pathLst>
              </a:custGeom>
              <a:noFill/>
              <a:ln cap="flat" cmpd="sng" w="1587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94"/>
              <p:cNvSpPr/>
              <p:nvPr/>
            </p:nvSpPr>
            <p:spPr>
              <a:xfrm>
                <a:off x="11505753" y="4304075"/>
                <a:ext cx="180803" cy="1808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94"/>
              <p:cNvSpPr/>
              <p:nvPr/>
            </p:nvSpPr>
            <p:spPr>
              <a:xfrm>
                <a:off x="11535888" y="4334209"/>
                <a:ext cx="120536" cy="120536"/>
              </a:xfrm>
              <a:prstGeom prst="plus">
                <a:avLst>
                  <a:gd fmla="val 3632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94"/>
              <p:cNvSpPr/>
              <p:nvPr/>
            </p:nvSpPr>
            <p:spPr>
              <a:xfrm>
                <a:off x="11745842" y="4314812"/>
                <a:ext cx="43935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94"/>
              <p:cNvSpPr/>
              <p:nvPr/>
            </p:nvSpPr>
            <p:spPr>
              <a:xfrm>
                <a:off x="12244484" y="4314810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94"/>
              <p:cNvSpPr/>
              <p:nvPr/>
            </p:nvSpPr>
            <p:spPr>
              <a:xfrm>
                <a:off x="11745842" y="4399539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94"/>
              <p:cNvSpPr/>
              <p:nvPr/>
            </p:nvSpPr>
            <p:spPr>
              <a:xfrm>
                <a:off x="12030922" y="4398532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94"/>
              <p:cNvSpPr/>
              <p:nvPr/>
            </p:nvSpPr>
            <p:spPr>
              <a:xfrm>
                <a:off x="11772627" y="4331149"/>
                <a:ext cx="686368" cy="105236"/>
              </a:xfrm>
              <a:custGeom>
                <a:rect b="b" l="l" r="r" t="t"/>
                <a:pathLst>
                  <a:path extrusionOk="0" h="105236" w="686368">
                    <a:moveTo>
                      <a:pt x="153859" y="84729"/>
                    </a:moveTo>
                    <a:lnTo>
                      <a:pt x="183481" y="84729"/>
                    </a:lnTo>
                    <a:cubicBezTo>
                      <a:pt x="185825" y="84729"/>
                      <a:pt x="187726" y="86630"/>
                      <a:pt x="187726" y="88974"/>
                    </a:cubicBezTo>
                    <a:lnTo>
                      <a:pt x="187726" y="100991"/>
                    </a:lnTo>
                    <a:cubicBezTo>
                      <a:pt x="187726" y="103335"/>
                      <a:pt x="185825" y="105236"/>
                      <a:pt x="183481" y="105236"/>
                    </a:cubicBezTo>
                    <a:lnTo>
                      <a:pt x="153859" y="105236"/>
                    </a:lnTo>
                    <a:cubicBezTo>
                      <a:pt x="151515" y="105236"/>
                      <a:pt x="149614" y="103335"/>
                      <a:pt x="149614" y="100991"/>
                    </a:cubicBezTo>
                    <a:lnTo>
                      <a:pt x="149614" y="88974"/>
                    </a:lnTo>
                    <a:cubicBezTo>
                      <a:pt x="149614" y="86630"/>
                      <a:pt x="151515" y="84729"/>
                      <a:pt x="153859" y="84729"/>
                    </a:cubicBezTo>
                    <a:close/>
                    <a:moveTo>
                      <a:pt x="4245" y="84729"/>
                    </a:moveTo>
                    <a:lnTo>
                      <a:pt x="114508" y="84729"/>
                    </a:lnTo>
                    <a:cubicBezTo>
                      <a:pt x="116852" y="84729"/>
                      <a:pt x="118753" y="86630"/>
                      <a:pt x="118753" y="88974"/>
                    </a:cubicBezTo>
                    <a:lnTo>
                      <a:pt x="118753" y="100991"/>
                    </a:lnTo>
                    <a:cubicBezTo>
                      <a:pt x="118753" y="103335"/>
                      <a:pt x="116852" y="105236"/>
                      <a:pt x="114508" y="105236"/>
                    </a:cubicBezTo>
                    <a:lnTo>
                      <a:pt x="4245" y="105236"/>
                    </a:lnTo>
                    <a:cubicBezTo>
                      <a:pt x="1901" y="105236"/>
                      <a:pt x="0" y="103335"/>
                      <a:pt x="0" y="100991"/>
                    </a:cubicBezTo>
                    <a:lnTo>
                      <a:pt x="0" y="88974"/>
                    </a:lnTo>
                    <a:cubicBezTo>
                      <a:pt x="0" y="86630"/>
                      <a:pt x="1901" y="84729"/>
                      <a:pt x="4245" y="84729"/>
                    </a:cubicBezTo>
                    <a:close/>
                    <a:moveTo>
                      <a:pt x="438939" y="83722"/>
                    </a:moveTo>
                    <a:lnTo>
                      <a:pt x="468561" y="83722"/>
                    </a:lnTo>
                    <a:cubicBezTo>
                      <a:pt x="470905" y="83722"/>
                      <a:pt x="472806" y="85623"/>
                      <a:pt x="472806" y="87967"/>
                    </a:cubicBezTo>
                    <a:lnTo>
                      <a:pt x="472806" y="99984"/>
                    </a:lnTo>
                    <a:cubicBezTo>
                      <a:pt x="472806" y="102328"/>
                      <a:pt x="470905" y="104229"/>
                      <a:pt x="468561" y="104229"/>
                    </a:cubicBezTo>
                    <a:lnTo>
                      <a:pt x="438939" y="104229"/>
                    </a:lnTo>
                    <a:cubicBezTo>
                      <a:pt x="436595" y="104229"/>
                      <a:pt x="434694" y="102328"/>
                      <a:pt x="434694" y="99984"/>
                    </a:cubicBezTo>
                    <a:lnTo>
                      <a:pt x="434694" y="87967"/>
                    </a:lnTo>
                    <a:cubicBezTo>
                      <a:pt x="434694" y="85623"/>
                      <a:pt x="436595" y="83722"/>
                      <a:pt x="438939" y="83722"/>
                    </a:cubicBezTo>
                    <a:close/>
                    <a:moveTo>
                      <a:pt x="289325" y="83722"/>
                    </a:moveTo>
                    <a:lnTo>
                      <a:pt x="399588" y="83722"/>
                    </a:lnTo>
                    <a:cubicBezTo>
                      <a:pt x="401932" y="83722"/>
                      <a:pt x="403833" y="85623"/>
                      <a:pt x="403833" y="87967"/>
                    </a:cubicBezTo>
                    <a:lnTo>
                      <a:pt x="403833" y="99984"/>
                    </a:lnTo>
                    <a:cubicBezTo>
                      <a:pt x="403833" y="102328"/>
                      <a:pt x="401932" y="104229"/>
                      <a:pt x="399588" y="104229"/>
                    </a:cubicBezTo>
                    <a:lnTo>
                      <a:pt x="289325" y="104229"/>
                    </a:lnTo>
                    <a:cubicBezTo>
                      <a:pt x="286981" y="104229"/>
                      <a:pt x="285080" y="102328"/>
                      <a:pt x="285080" y="99984"/>
                    </a:cubicBezTo>
                    <a:lnTo>
                      <a:pt x="285080" y="87967"/>
                    </a:lnTo>
                    <a:cubicBezTo>
                      <a:pt x="285080" y="85623"/>
                      <a:pt x="286981" y="83722"/>
                      <a:pt x="289325" y="83722"/>
                    </a:cubicBezTo>
                    <a:close/>
                    <a:moveTo>
                      <a:pt x="353589" y="2"/>
                    </a:moveTo>
                    <a:lnTo>
                      <a:pt x="383211" y="2"/>
                    </a:lnTo>
                    <a:cubicBezTo>
                      <a:pt x="385555" y="2"/>
                      <a:pt x="387456" y="1903"/>
                      <a:pt x="387456" y="4247"/>
                    </a:cubicBezTo>
                    <a:lnTo>
                      <a:pt x="387456" y="16264"/>
                    </a:lnTo>
                    <a:cubicBezTo>
                      <a:pt x="387456" y="18608"/>
                      <a:pt x="385555" y="20509"/>
                      <a:pt x="383211" y="20509"/>
                    </a:cubicBezTo>
                    <a:lnTo>
                      <a:pt x="353589" y="20509"/>
                    </a:lnTo>
                    <a:cubicBezTo>
                      <a:pt x="351245" y="20509"/>
                      <a:pt x="349344" y="18608"/>
                      <a:pt x="349344" y="16264"/>
                    </a:cubicBezTo>
                    <a:lnTo>
                      <a:pt x="349344" y="4247"/>
                    </a:lnTo>
                    <a:cubicBezTo>
                      <a:pt x="349344" y="1903"/>
                      <a:pt x="351245" y="2"/>
                      <a:pt x="353589" y="2"/>
                    </a:cubicBezTo>
                    <a:close/>
                    <a:moveTo>
                      <a:pt x="8320" y="2"/>
                    </a:moveTo>
                    <a:lnTo>
                      <a:pt x="314237" y="2"/>
                    </a:lnTo>
                    <a:cubicBezTo>
                      <a:pt x="316581" y="2"/>
                      <a:pt x="318482" y="1903"/>
                      <a:pt x="318482" y="4247"/>
                    </a:cubicBezTo>
                    <a:lnTo>
                      <a:pt x="318482" y="16264"/>
                    </a:lnTo>
                    <a:cubicBezTo>
                      <a:pt x="318482" y="18608"/>
                      <a:pt x="316581" y="20509"/>
                      <a:pt x="314237" y="20509"/>
                    </a:cubicBezTo>
                    <a:lnTo>
                      <a:pt x="8320" y="20509"/>
                    </a:lnTo>
                    <a:cubicBezTo>
                      <a:pt x="5976" y="20509"/>
                      <a:pt x="4075" y="18608"/>
                      <a:pt x="4075" y="16264"/>
                    </a:cubicBezTo>
                    <a:lnTo>
                      <a:pt x="4075" y="4247"/>
                    </a:lnTo>
                    <a:cubicBezTo>
                      <a:pt x="4075" y="1903"/>
                      <a:pt x="5976" y="2"/>
                      <a:pt x="8320" y="2"/>
                    </a:cubicBezTo>
                    <a:close/>
                    <a:moveTo>
                      <a:pt x="652501" y="0"/>
                    </a:moveTo>
                    <a:lnTo>
                      <a:pt x="682123" y="0"/>
                    </a:lnTo>
                    <a:cubicBezTo>
                      <a:pt x="684467" y="0"/>
                      <a:pt x="686368" y="1901"/>
                      <a:pt x="686368" y="4245"/>
                    </a:cubicBezTo>
                    <a:lnTo>
                      <a:pt x="686368" y="16262"/>
                    </a:lnTo>
                    <a:cubicBezTo>
                      <a:pt x="686368" y="18606"/>
                      <a:pt x="684467" y="20507"/>
                      <a:pt x="682123" y="20507"/>
                    </a:cubicBezTo>
                    <a:lnTo>
                      <a:pt x="652501" y="20507"/>
                    </a:lnTo>
                    <a:cubicBezTo>
                      <a:pt x="650157" y="20507"/>
                      <a:pt x="648256" y="18606"/>
                      <a:pt x="648256" y="16262"/>
                    </a:cubicBezTo>
                    <a:lnTo>
                      <a:pt x="648256" y="4245"/>
                    </a:lnTo>
                    <a:cubicBezTo>
                      <a:pt x="648256" y="1901"/>
                      <a:pt x="650157" y="0"/>
                      <a:pt x="652501" y="0"/>
                    </a:cubicBezTo>
                    <a:close/>
                    <a:moveTo>
                      <a:pt x="502887" y="0"/>
                    </a:moveTo>
                    <a:lnTo>
                      <a:pt x="613150" y="0"/>
                    </a:lnTo>
                    <a:cubicBezTo>
                      <a:pt x="615494" y="0"/>
                      <a:pt x="617395" y="1901"/>
                      <a:pt x="617395" y="4245"/>
                    </a:cubicBezTo>
                    <a:lnTo>
                      <a:pt x="617395" y="16262"/>
                    </a:lnTo>
                    <a:cubicBezTo>
                      <a:pt x="617395" y="18606"/>
                      <a:pt x="615494" y="20507"/>
                      <a:pt x="613150" y="20507"/>
                    </a:cubicBezTo>
                    <a:lnTo>
                      <a:pt x="502887" y="20507"/>
                    </a:lnTo>
                    <a:cubicBezTo>
                      <a:pt x="500543" y="20507"/>
                      <a:pt x="498642" y="18606"/>
                      <a:pt x="498642" y="16262"/>
                    </a:cubicBezTo>
                    <a:lnTo>
                      <a:pt x="498642" y="4245"/>
                    </a:lnTo>
                    <a:cubicBezTo>
                      <a:pt x="498642" y="1901"/>
                      <a:pt x="500543" y="0"/>
                      <a:pt x="502887" y="0"/>
                    </a:cubicBez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8" name="Google Shape;1498;p94"/>
            <p:cNvSpPr/>
            <p:nvPr/>
          </p:nvSpPr>
          <p:spPr>
            <a:xfrm rot="-2697059">
              <a:off x="10242661" y="3983156"/>
              <a:ext cx="1144096" cy="1352486"/>
            </a:xfrm>
            <a:custGeom>
              <a:rect b="b" l="l" r="r" t="t"/>
              <a:pathLst>
                <a:path extrusionOk="0" h="3990500" w="3375646">
                  <a:moveTo>
                    <a:pt x="1697155" y="0"/>
                  </a:moveTo>
                  <a:lnTo>
                    <a:pt x="3236340" y="0"/>
                  </a:lnTo>
                  <a:cubicBezTo>
                    <a:pt x="3312732" y="0"/>
                    <a:pt x="3375646" y="80888"/>
                    <a:pt x="3375646" y="184244"/>
                  </a:cubicBezTo>
                  <a:lnTo>
                    <a:pt x="3375646" y="3806252"/>
                  </a:lnTo>
                  <a:cubicBezTo>
                    <a:pt x="3375646" y="3905115"/>
                    <a:pt x="3312732" y="3990500"/>
                    <a:pt x="3236340" y="3990500"/>
                  </a:cubicBezTo>
                  <a:lnTo>
                    <a:pt x="0" y="3990500"/>
                  </a:ln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94"/>
            <p:cNvGrpSpPr/>
            <p:nvPr/>
          </p:nvGrpSpPr>
          <p:grpSpPr>
            <a:xfrm rot="-2697059">
              <a:off x="9825321" y="5247373"/>
              <a:ext cx="109147" cy="109147"/>
              <a:chOff x="8118251" y="2289511"/>
              <a:chExt cx="453435" cy="453435"/>
            </a:xfrm>
          </p:grpSpPr>
          <p:sp>
            <p:nvSpPr>
              <p:cNvPr id="1500" name="Google Shape;1500;p94"/>
              <p:cNvSpPr/>
              <p:nvPr/>
            </p:nvSpPr>
            <p:spPr>
              <a:xfrm>
                <a:off x="8118251" y="2289511"/>
                <a:ext cx="453435" cy="453435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94"/>
              <p:cNvSpPr/>
              <p:nvPr/>
            </p:nvSpPr>
            <p:spPr>
              <a:xfrm>
                <a:off x="8160877" y="2332137"/>
                <a:ext cx="368182" cy="36818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94"/>
              <p:cNvSpPr/>
              <p:nvPr/>
            </p:nvSpPr>
            <p:spPr>
              <a:xfrm>
                <a:off x="8207808" y="2379068"/>
                <a:ext cx="274320" cy="274320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94"/>
              <p:cNvSpPr/>
              <p:nvPr/>
            </p:nvSpPr>
            <p:spPr>
              <a:xfrm>
                <a:off x="8253528" y="2424788"/>
                <a:ext cx="182880" cy="182880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04" name="Google Shape;1504;p94"/>
          <p:cNvSpPr/>
          <p:nvPr/>
        </p:nvSpPr>
        <p:spPr>
          <a:xfrm rot="-2453110">
            <a:off x="9468673" y="1144338"/>
            <a:ext cx="2658216" cy="2148112"/>
          </a:xfrm>
          <a:custGeom>
            <a:rect b="b" l="l" r="r" t="t"/>
            <a:pathLst>
              <a:path extrusionOk="0" h="2053702" w="2647906">
                <a:moveTo>
                  <a:pt x="802501" y="64780"/>
                </a:moveTo>
                <a:cubicBezTo>
                  <a:pt x="822159" y="83035"/>
                  <a:pt x="831951" y="111553"/>
                  <a:pt x="824412" y="137612"/>
                </a:cubicBezTo>
                <a:cubicBezTo>
                  <a:pt x="813704" y="174981"/>
                  <a:pt x="750767" y="282281"/>
                  <a:pt x="735907" y="300638"/>
                </a:cubicBezTo>
                <a:cubicBezTo>
                  <a:pt x="715146" y="325768"/>
                  <a:pt x="691108" y="348277"/>
                  <a:pt x="672970" y="375812"/>
                </a:cubicBezTo>
                <a:cubicBezTo>
                  <a:pt x="665758" y="386739"/>
                  <a:pt x="658546" y="395480"/>
                  <a:pt x="644123" y="429134"/>
                </a:cubicBezTo>
                <a:cubicBezTo>
                  <a:pt x="629045" y="467158"/>
                  <a:pt x="625330" y="506275"/>
                  <a:pt x="630356" y="546704"/>
                </a:cubicBezTo>
                <a:cubicBezTo>
                  <a:pt x="633634" y="572054"/>
                  <a:pt x="626641" y="596310"/>
                  <a:pt x="618992" y="620349"/>
                </a:cubicBezTo>
                <a:cubicBezTo>
                  <a:pt x="608285" y="653348"/>
                  <a:pt x="595391" y="685035"/>
                  <a:pt x="576379" y="714318"/>
                </a:cubicBezTo>
                <a:cubicBezTo>
                  <a:pt x="565452" y="731363"/>
                  <a:pt x="563704" y="752124"/>
                  <a:pt x="559114" y="771355"/>
                </a:cubicBezTo>
                <a:cubicBezTo>
                  <a:pt x="548625" y="814187"/>
                  <a:pt x="536387" y="856145"/>
                  <a:pt x="507760" y="891329"/>
                </a:cubicBezTo>
                <a:cubicBezTo>
                  <a:pt x="492462" y="910122"/>
                  <a:pt x="476947" y="929135"/>
                  <a:pt x="462960" y="948802"/>
                </a:cubicBezTo>
                <a:cubicBezTo>
                  <a:pt x="435426" y="987919"/>
                  <a:pt x="422751" y="1032937"/>
                  <a:pt x="412480" y="1078829"/>
                </a:cubicBezTo>
                <a:cubicBezTo>
                  <a:pt x="404395" y="1115761"/>
                  <a:pt x="399150" y="1285779"/>
                  <a:pt x="403301" y="1333200"/>
                </a:cubicBezTo>
                <a:cubicBezTo>
                  <a:pt x="407890" y="1384883"/>
                  <a:pt x="414447" y="1446399"/>
                  <a:pt x="421058" y="1503955"/>
                </a:cubicBezTo>
                <a:lnTo>
                  <a:pt x="425443" y="1540797"/>
                </a:lnTo>
                <a:lnTo>
                  <a:pt x="0" y="1172459"/>
                </a:lnTo>
                <a:lnTo>
                  <a:pt x="16659" y="1116181"/>
                </a:lnTo>
                <a:cubicBezTo>
                  <a:pt x="58412" y="975757"/>
                  <a:pt x="97686" y="845601"/>
                  <a:pt x="118337" y="780533"/>
                </a:cubicBezTo>
                <a:cubicBezTo>
                  <a:pt x="151553" y="675857"/>
                  <a:pt x="183240" y="570524"/>
                  <a:pt x="209683" y="463662"/>
                </a:cubicBezTo>
                <a:cubicBezTo>
                  <a:pt x="223888" y="406188"/>
                  <a:pt x="240714" y="349588"/>
                  <a:pt x="259071" y="293425"/>
                </a:cubicBezTo>
                <a:cubicBezTo>
                  <a:pt x="268467" y="264798"/>
                  <a:pt x="273276" y="234859"/>
                  <a:pt x="276772" y="205139"/>
                </a:cubicBezTo>
                <a:cubicBezTo>
                  <a:pt x="280924" y="171922"/>
                  <a:pt x="298407" y="147883"/>
                  <a:pt x="329219" y="137394"/>
                </a:cubicBezTo>
                <a:cubicBezTo>
                  <a:pt x="395216" y="114667"/>
                  <a:pt x="452472" y="75550"/>
                  <a:pt x="512349" y="41458"/>
                </a:cubicBezTo>
                <a:cubicBezTo>
                  <a:pt x="534421" y="28784"/>
                  <a:pt x="556492" y="16109"/>
                  <a:pt x="578564" y="3434"/>
                </a:cubicBezTo>
                <a:cubicBezTo>
                  <a:pt x="584901" y="-282"/>
                  <a:pt x="591457" y="-1374"/>
                  <a:pt x="598232" y="2123"/>
                </a:cubicBezTo>
                <a:cubicBezTo>
                  <a:pt x="603477" y="5620"/>
                  <a:pt x="603258" y="11082"/>
                  <a:pt x="603914" y="16546"/>
                </a:cubicBezTo>
                <a:cubicBezTo>
                  <a:pt x="605880" y="34466"/>
                  <a:pt x="609159" y="149195"/>
                  <a:pt x="614402" y="153128"/>
                </a:cubicBezTo>
                <a:cubicBezTo>
                  <a:pt x="618774" y="152910"/>
                  <a:pt x="621177" y="149413"/>
                  <a:pt x="624237" y="147446"/>
                </a:cubicBezTo>
                <a:cubicBezTo>
                  <a:pt x="646309" y="129745"/>
                  <a:pt x="701160" y="71616"/>
                  <a:pt x="710120" y="63749"/>
                </a:cubicBezTo>
                <a:cubicBezTo>
                  <a:pt x="730881" y="45829"/>
                  <a:pt x="753827" y="40147"/>
                  <a:pt x="779832" y="50418"/>
                </a:cubicBezTo>
                <a:cubicBezTo>
                  <a:pt x="788300" y="53751"/>
                  <a:pt x="795948" y="58695"/>
                  <a:pt x="802501" y="64780"/>
                </a:cubicBezTo>
                <a:close/>
                <a:moveTo>
                  <a:pt x="2419034" y="721093"/>
                </a:moveTo>
                <a:cubicBezTo>
                  <a:pt x="2425371" y="728523"/>
                  <a:pt x="2486342" y="856583"/>
                  <a:pt x="2504043" y="904441"/>
                </a:cubicBezTo>
                <a:cubicBezTo>
                  <a:pt x="2523711" y="957763"/>
                  <a:pt x="2539227" y="1012396"/>
                  <a:pt x="2545782" y="1068995"/>
                </a:cubicBezTo>
                <a:cubicBezTo>
                  <a:pt x="2550809" y="1113139"/>
                  <a:pt x="2547749" y="1156846"/>
                  <a:pt x="2540975" y="1200552"/>
                </a:cubicBezTo>
                <a:cubicBezTo>
                  <a:pt x="2535512" y="1236828"/>
                  <a:pt x="2528737" y="1273104"/>
                  <a:pt x="2527207" y="1309818"/>
                </a:cubicBezTo>
                <a:cubicBezTo>
                  <a:pt x="2525678" y="1346531"/>
                  <a:pt x="2522181" y="1383026"/>
                  <a:pt x="2533108" y="1417991"/>
                </a:cubicBezTo>
                <a:cubicBezTo>
                  <a:pt x="2547750" y="1465631"/>
                  <a:pt x="2626271" y="1578730"/>
                  <a:pt x="2647906" y="1623311"/>
                </a:cubicBezTo>
                <a:cubicBezTo>
                  <a:pt x="2530422" y="1724748"/>
                  <a:pt x="2319956" y="2043116"/>
                  <a:pt x="2238821" y="2053445"/>
                </a:cubicBezTo>
                <a:cubicBezTo>
                  <a:pt x="2157686" y="2063775"/>
                  <a:pt x="2175281" y="1761030"/>
                  <a:pt x="2107487" y="1625728"/>
                </a:cubicBezTo>
                <a:cubicBezTo>
                  <a:pt x="2039693" y="1490426"/>
                  <a:pt x="1892241" y="1329981"/>
                  <a:pt x="1832058" y="1241636"/>
                </a:cubicBezTo>
                <a:cubicBezTo>
                  <a:pt x="1771877" y="1153291"/>
                  <a:pt x="1768248" y="1148541"/>
                  <a:pt x="1746394" y="1095656"/>
                </a:cubicBezTo>
                <a:cubicBezTo>
                  <a:pt x="1734812" y="1067248"/>
                  <a:pt x="1721044" y="1039494"/>
                  <a:pt x="1701159" y="1015237"/>
                </a:cubicBezTo>
                <a:cubicBezTo>
                  <a:pt x="1682365" y="992291"/>
                  <a:pt x="1674716" y="964100"/>
                  <a:pt x="1666849" y="935910"/>
                </a:cubicBezTo>
                <a:cubicBezTo>
                  <a:pt x="1658108" y="904878"/>
                  <a:pt x="1643904" y="876251"/>
                  <a:pt x="1618990" y="854398"/>
                </a:cubicBezTo>
                <a:cubicBezTo>
                  <a:pt x="1611342" y="850027"/>
                  <a:pt x="1591237" y="830578"/>
                  <a:pt x="1588178" y="825770"/>
                </a:cubicBezTo>
                <a:cubicBezTo>
                  <a:pt x="1570913" y="800202"/>
                  <a:pt x="1582277" y="771355"/>
                  <a:pt x="1612435" y="764145"/>
                </a:cubicBezTo>
                <a:cubicBezTo>
                  <a:pt x="1622487" y="761740"/>
                  <a:pt x="1632321" y="761303"/>
                  <a:pt x="1642592" y="763488"/>
                </a:cubicBezTo>
                <a:cubicBezTo>
                  <a:pt x="1658982" y="766985"/>
                  <a:pt x="1675153" y="770481"/>
                  <a:pt x="1691106" y="775726"/>
                </a:cubicBezTo>
                <a:cubicBezTo>
                  <a:pt x="1713614" y="783156"/>
                  <a:pt x="1733719" y="793864"/>
                  <a:pt x="1749017" y="812658"/>
                </a:cubicBezTo>
                <a:cubicBezTo>
                  <a:pt x="1749672" y="813532"/>
                  <a:pt x="1750546" y="814188"/>
                  <a:pt x="1751420" y="814843"/>
                </a:cubicBezTo>
                <a:cubicBezTo>
                  <a:pt x="1752076" y="815281"/>
                  <a:pt x="1752732" y="815499"/>
                  <a:pt x="1755354" y="815280"/>
                </a:cubicBezTo>
                <a:cubicBezTo>
                  <a:pt x="1742242" y="765455"/>
                  <a:pt x="1644559" y="387177"/>
                  <a:pt x="1638003" y="354397"/>
                </a:cubicBezTo>
                <a:cubicBezTo>
                  <a:pt x="1637129" y="346749"/>
                  <a:pt x="1635162" y="310909"/>
                  <a:pt x="1635598" y="303261"/>
                </a:cubicBezTo>
                <a:cubicBezTo>
                  <a:pt x="1636691" y="286652"/>
                  <a:pt x="1642810" y="273103"/>
                  <a:pt x="1657234" y="263925"/>
                </a:cubicBezTo>
                <a:cubicBezTo>
                  <a:pt x="1673186" y="255184"/>
                  <a:pt x="1690451" y="255839"/>
                  <a:pt x="1707714" y="258243"/>
                </a:cubicBezTo>
                <a:cubicBezTo>
                  <a:pt x="1739401" y="264580"/>
                  <a:pt x="1764314" y="281845"/>
                  <a:pt x="1784419" y="306538"/>
                </a:cubicBezTo>
                <a:cubicBezTo>
                  <a:pt x="1802339" y="328610"/>
                  <a:pt x="1813921" y="382369"/>
                  <a:pt x="1823973" y="408592"/>
                </a:cubicBezTo>
                <a:cubicBezTo>
                  <a:pt x="1827469" y="417771"/>
                  <a:pt x="1906797" y="688095"/>
                  <a:pt x="1907234" y="690280"/>
                </a:cubicBezTo>
                <a:cubicBezTo>
                  <a:pt x="1911386" y="705140"/>
                  <a:pt x="1912915" y="704266"/>
                  <a:pt x="1926465" y="698148"/>
                </a:cubicBezTo>
                <a:cubicBezTo>
                  <a:pt x="1965581" y="680010"/>
                  <a:pt x="2005791" y="670613"/>
                  <a:pt x="2046438" y="694651"/>
                </a:cubicBezTo>
                <a:cubicBezTo>
                  <a:pt x="2052776" y="698366"/>
                  <a:pt x="2059113" y="702081"/>
                  <a:pt x="2065013" y="706014"/>
                </a:cubicBezTo>
                <a:cubicBezTo>
                  <a:pt x="2069820" y="709293"/>
                  <a:pt x="2073536" y="709074"/>
                  <a:pt x="2076595" y="703392"/>
                </a:cubicBezTo>
                <a:cubicBezTo>
                  <a:pt x="2090581" y="677168"/>
                  <a:pt x="2114401" y="669082"/>
                  <a:pt x="2142155" y="667553"/>
                </a:cubicBezTo>
                <a:cubicBezTo>
                  <a:pt x="2175371" y="665804"/>
                  <a:pt x="2204873" y="675420"/>
                  <a:pt x="2230442" y="696399"/>
                </a:cubicBezTo>
                <a:cubicBezTo>
                  <a:pt x="2245302" y="708637"/>
                  <a:pt x="2261255" y="711259"/>
                  <a:pt x="2279612" y="706670"/>
                </a:cubicBezTo>
                <a:cubicBezTo>
                  <a:pt x="2296220" y="702518"/>
                  <a:pt x="2312391" y="696399"/>
                  <a:pt x="2328562" y="691592"/>
                </a:cubicBezTo>
                <a:cubicBezTo>
                  <a:pt x="2365712" y="680446"/>
                  <a:pt x="2394996" y="692903"/>
                  <a:pt x="2419034" y="721093"/>
                </a:cubicBezTo>
                <a:close/>
              </a:path>
            </a:pathLst>
          </a:custGeom>
          <a:solidFill>
            <a:srgbClr val="FCD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94"/>
          <p:cNvSpPr/>
          <p:nvPr/>
        </p:nvSpPr>
        <p:spPr>
          <a:xfrm rot="-3105494">
            <a:off x="9872060" y="2751478"/>
            <a:ext cx="629844" cy="702817"/>
          </a:xfrm>
          <a:custGeom>
            <a:rect b="b" l="l" r="r" t="t"/>
            <a:pathLst>
              <a:path extrusionOk="0" h="671928" w="627402">
                <a:moveTo>
                  <a:pt x="627099" y="265576"/>
                </a:moveTo>
                <a:cubicBezTo>
                  <a:pt x="628168" y="269906"/>
                  <a:pt x="626334" y="275304"/>
                  <a:pt x="622871" y="282230"/>
                </a:cubicBezTo>
                <a:cubicBezTo>
                  <a:pt x="560938" y="411799"/>
                  <a:pt x="499822" y="541369"/>
                  <a:pt x="438705" y="670937"/>
                </a:cubicBezTo>
                <a:lnTo>
                  <a:pt x="438236" y="671928"/>
                </a:lnTo>
                <a:lnTo>
                  <a:pt x="0" y="115864"/>
                </a:lnTo>
                <a:lnTo>
                  <a:pt x="52443" y="14129"/>
                </a:lnTo>
                <a:cubicBezTo>
                  <a:pt x="66297" y="-3798"/>
                  <a:pt x="67111" y="-3798"/>
                  <a:pt x="94818" y="9241"/>
                </a:cubicBezTo>
                <a:cubicBezTo>
                  <a:pt x="180382" y="48355"/>
                  <a:pt x="265131" y="89101"/>
                  <a:pt x="350695" y="128216"/>
                </a:cubicBezTo>
                <a:cubicBezTo>
                  <a:pt x="419554" y="159589"/>
                  <a:pt x="488006" y="192592"/>
                  <a:pt x="556865" y="223558"/>
                </a:cubicBezTo>
                <a:cubicBezTo>
                  <a:pt x="565422" y="227225"/>
                  <a:pt x="574385" y="229670"/>
                  <a:pt x="577237" y="239449"/>
                </a:cubicBezTo>
                <a:cubicBezTo>
                  <a:pt x="589461" y="244745"/>
                  <a:pt x="601276" y="251265"/>
                  <a:pt x="613907" y="255339"/>
                </a:cubicBezTo>
                <a:cubicBezTo>
                  <a:pt x="622056" y="257988"/>
                  <a:pt x="626029" y="261247"/>
                  <a:pt x="627099" y="265576"/>
                </a:cubicBezTo>
                <a:close/>
              </a:path>
            </a:pathLst>
          </a:custGeom>
          <a:solidFill>
            <a:srgbClr val="99DA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94"/>
          <p:cNvSpPr/>
          <p:nvPr/>
        </p:nvSpPr>
        <p:spPr>
          <a:xfrm rot="-5400000">
            <a:off x="11587875" y="1884811"/>
            <a:ext cx="813643" cy="407058"/>
          </a:xfrm>
          <a:custGeom>
            <a:rect b="b" l="l" r="r" t="t"/>
            <a:pathLst>
              <a:path extrusionOk="0" h="405480" w="777883">
                <a:moveTo>
                  <a:pt x="777580" y="265577"/>
                </a:moveTo>
                <a:cubicBezTo>
                  <a:pt x="778649" y="269906"/>
                  <a:pt x="776815" y="275305"/>
                  <a:pt x="773352" y="282231"/>
                </a:cubicBezTo>
                <a:lnTo>
                  <a:pt x="714957" y="405480"/>
                </a:lnTo>
                <a:lnTo>
                  <a:pt x="0" y="405480"/>
                </a:lnTo>
                <a:lnTo>
                  <a:pt x="128362" y="158774"/>
                </a:lnTo>
                <a:cubicBezTo>
                  <a:pt x="153623" y="110695"/>
                  <a:pt x="178885" y="62617"/>
                  <a:pt x="202924" y="14130"/>
                </a:cubicBezTo>
                <a:cubicBezTo>
                  <a:pt x="216778" y="-3799"/>
                  <a:pt x="217592" y="-3799"/>
                  <a:pt x="245299" y="9241"/>
                </a:cubicBezTo>
                <a:cubicBezTo>
                  <a:pt x="330863" y="48356"/>
                  <a:pt x="415612" y="89101"/>
                  <a:pt x="501176" y="128216"/>
                </a:cubicBezTo>
                <a:cubicBezTo>
                  <a:pt x="570035" y="159589"/>
                  <a:pt x="638487" y="192593"/>
                  <a:pt x="707346" y="223558"/>
                </a:cubicBezTo>
                <a:cubicBezTo>
                  <a:pt x="715902" y="227226"/>
                  <a:pt x="724866" y="229670"/>
                  <a:pt x="727718" y="239449"/>
                </a:cubicBezTo>
                <a:cubicBezTo>
                  <a:pt x="739942" y="244746"/>
                  <a:pt x="751757" y="251265"/>
                  <a:pt x="764388" y="255339"/>
                </a:cubicBezTo>
                <a:cubicBezTo>
                  <a:pt x="772537" y="257988"/>
                  <a:pt x="776510" y="261248"/>
                  <a:pt x="777580" y="265577"/>
                </a:cubicBezTo>
                <a:close/>
              </a:path>
            </a:pathLst>
          </a:custGeom>
          <a:solidFill>
            <a:srgbClr val="99DA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5"/>
          <p:cNvSpPr txBox="1"/>
          <p:nvPr/>
        </p:nvSpPr>
        <p:spPr>
          <a:xfrm>
            <a:off x="0" y="477762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b="0" i="0" sz="60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2" name="Google Shape;1512;p95"/>
          <p:cNvGrpSpPr/>
          <p:nvPr/>
        </p:nvGrpSpPr>
        <p:grpSpPr>
          <a:xfrm>
            <a:off x="3469604" y="0"/>
            <a:ext cx="4952476" cy="4624142"/>
            <a:chOff x="651827" y="-50052"/>
            <a:chExt cx="6996159" cy="6532333"/>
          </a:xfrm>
        </p:grpSpPr>
        <p:sp>
          <p:nvSpPr>
            <p:cNvPr id="1513" name="Google Shape;1513;p95"/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rect b="b" l="l" r="r" t="t"/>
              <a:pathLst>
                <a:path extrusionOk="0" h="6468442" w="2842596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95"/>
            <p:cNvSpPr/>
            <p:nvPr/>
          </p:nvSpPr>
          <p:spPr>
            <a:xfrm>
              <a:off x="3706963" y="1074251"/>
              <a:ext cx="1281676" cy="5333238"/>
            </a:xfrm>
            <a:custGeom>
              <a:rect b="b" l="l" r="r" t="t"/>
              <a:pathLst>
                <a:path extrusionOk="0" h="5333238" w="1281676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95"/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fmla="val 3900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95"/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flipH="1" rot="10800000">
              <a:off x="4351031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8" name="Google Shape;1518;p95"/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1519" name="Google Shape;1519;p95"/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1869A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95"/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95"/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1522" name="Google Shape;1522;p95"/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1869A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95"/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95"/>
            <p:cNvGrpSpPr/>
            <p:nvPr/>
          </p:nvGrpSpPr>
          <p:grpSpPr>
            <a:xfrm>
              <a:off x="651827" y="-50052"/>
              <a:ext cx="2831442" cy="5756020"/>
              <a:chOff x="824591" y="-56577"/>
              <a:chExt cx="2831442" cy="5756020"/>
            </a:xfrm>
          </p:grpSpPr>
          <p:grpSp>
            <p:nvGrpSpPr>
              <p:cNvPr id="1525" name="Google Shape;1525;p95"/>
              <p:cNvGrpSpPr/>
              <p:nvPr/>
            </p:nvGrpSpPr>
            <p:grpSpPr>
              <a:xfrm rot="10228926">
                <a:off x="2297482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1526" name="Google Shape;1526;p95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Calibri"/>
                    <a:buNone/>
                  </a:pPr>
                  <a:r>
                    <a:t/>
                  </a:r>
                  <a:endParaRPr b="0" i="0" sz="2701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95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Calibri"/>
                    <a:buNone/>
                  </a:pPr>
                  <a:r>
                    <a:t/>
                  </a:r>
                  <a:endParaRPr b="0" i="0" sz="2701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8" name="Google Shape;1528;p95"/>
              <p:cNvGrpSpPr/>
              <p:nvPr/>
            </p:nvGrpSpPr>
            <p:grpSpPr>
              <a:xfrm flipH="1" rot="-10228926">
                <a:off x="931271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1529" name="Google Shape;1529;p95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Calibri"/>
                    <a:buNone/>
                  </a:pPr>
                  <a:r>
                    <a:t/>
                  </a:r>
                  <a:endParaRPr b="0" i="0" sz="2701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95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Calibri"/>
                    <a:buNone/>
                  </a:pPr>
                  <a:r>
                    <a:t/>
                  </a:r>
                  <a:endParaRPr b="0" i="0" sz="2701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1" name="Google Shape;1531;p95"/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rect b="b" l="l" r="r" t="t"/>
                <a:pathLst>
                  <a:path extrusionOk="0" h="2504922" w="643214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32" name="Google Shape;1532;p9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3" name="Google Shape;1533;p95"/>
            <p:cNvGrpSpPr/>
            <p:nvPr/>
          </p:nvGrpSpPr>
          <p:grpSpPr>
            <a:xfrm>
              <a:off x="5519089" y="0"/>
              <a:ext cx="1485041" cy="6101320"/>
              <a:chOff x="5519089" y="0"/>
              <a:chExt cx="1485041" cy="6101320"/>
            </a:xfrm>
          </p:grpSpPr>
          <p:grpSp>
            <p:nvGrpSpPr>
              <p:cNvPr id="1534" name="Google Shape;1534;p95"/>
              <p:cNvGrpSpPr/>
              <p:nvPr/>
            </p:nvGrpSpPr>
            <p:grpSpPr>
              <a:xfrm>
                <a:off x="5519089" y="4469518"/>
                <a:ext cx="1485041" cy="1631802"/>
                <a:chOff x="5519089" y="4469518"/>
                <a:chExt cx="1485041" cy="1631802"/>
              </a:xfrm>
            </p:grpSpPr>
            <p:sp>
              <p:nvSpPr>
                <p:cNvPr id="1535" name="Google Shape;1535;p95"/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36" name="Google Shape;1536;p95"/>
                <p:cNvGrpSpPr/>
                <p:nvPr/>
              </p:nvGrpSpPr>
              <p:grpSpPr>
                <a:xfrm rot="-99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1537" name="Google Shape;1537;p95"/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1538" name="Google Shape;1538;p95"/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rgbClr val="3F3F3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01"/>
                        <a:buFont typeface="Calibri"/>
                        <a:buNone/>
                      </a:pPr>
                      <a:r>
                        <a:t/>
                      </a:r>
                      <a:endParaRPr b="0" i="0" sz="2701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39" name="Google Shape;1539;p95"/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01"/>
                        <a:buFont typeface="Calibri"/>
                        <a:buNone/>
                      </a:pPr>
                      <a:r>
                        <a:t/>
                      </a:r>
                      <a:endParaRPr b="0" i="0" sz="2701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0" name="Google Shape;1540;p95"/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 cap="flat" cmpd="sng" w="15875">
                      <a:solidFill>
                        <a:srgbClr val="3F3F3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01"/>
                        <a:buFont typeface="Calibri"/>
                        <a:buNone/>
                      </a:pPr>
                      <a:r>
                        <a:t/>
                      </a:r>
                      <a:endParaRPr b="0" i="0" sz="2701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541" name="Google Shape;1541;p95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5070744" name="adj1"/>
                      <a:gd fmla="val 16200000" name="adj2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701"/>
                      <a:buFont typeface="Calibri"/>
                      <a:buNone/>
                    </a:pPr>
                    <a:r>
                      <a:t/>
                    </a:r>
                    <a:endParaRPr b="0" i="0" sz="2701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2" name="Google Shape;1542;p95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16204063" name="adj1"/>
                      <a:gd fmla="val 5391679" name="adj2"/>
                    </a:avLst>
                  </a:pr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701"/>
                      <a:buFont typeface="Calibri"/>
                      <a:buNone/>
                    </a:pPr>
                    <a:r>
                      <a:t/>
                    </a:r>
                    <a:endParaRPr b="0" i="0" sz="2701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43" name="Google Shape;1543;p95"/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rect b="b" l="l" r="r" t="t"/>
                <a:pathLst>
                  <a:path extrusionOk="0" h="4388540" w="648795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 txBox="1"/>
          <p:nvPr>
            <p:ph type="title"/>
          </p:nvPr>
        </p:nvSpPr>
        <p:spPr>
          <a:xfrm>
            <a:off x="835052" y="2143268"/>
            <a:ext cx="1052189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Descripción del Dataset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/>
          <p:nvPr/>
        </p:nvSpPr>
        <p:spPr>
          <a:xfrm>
            <a:off x="2022330" y="1037981"/>
            <a:ext cx="9846300" cy="85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2"/>
          <p:cNvSpPr/>
          <p:nvPr/>
        </p:nvSpPr>
        <p:spPr>
          <a:xfrm>
            <a:off x="2022330" y="1899240"/>
            <a:ext cx="9846300" cy="85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2"/>
          <p:cNvSpPr/>
          <p:nvPr/>
        </p:nvSpPr>
        <p:spPr>
          <a:xfrm>
            <a:off x="2023005" y="170049"/>
            <a:ext cx="9846300" cy="85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62"/>
          <p:cNvSpPr txBox="1"/>
          <p:nvPr/>
        </p:nvSpPr>
        <p:spPr>
          <a:xfrm>
            <a:off x="2695975" y="360150"/>
            <a:ext cx="244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Descripción del dataset Turno</a:t>
            </a:r>
            <a:endParaRPr b="1" i="0" sz="1400" u="none" cap="none" strike="noStrike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5779300" y="262500"/>
            <a:ext cx="585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El dataset forma parte de las bases de datos de la institución médica. Contiene información referida a los turnos correspondientes a consultas y prácticas médicas que se realizan en cada uno de los centros de atención.</a:t>
            </a:r>
            <a:endParaRPr i="0" sz="13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62"/>
          <p:cNvSpPr txBox="1"/>
          <p:nvPr/>
        </p:nvSpPr>
        <p:spPr>
          <a:xfrm>
            <a:off x="2662524" y="1164400"/>
            <a:ext cx="2514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Descripción del dataset de información de pacientes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4" name="Google Shape;624;p62"/>
          <p:cNvSpPr txBox="1"/>
          <p:nvPr/>
        </p:nvSpPr>
        <p:spPr>
          <a:xfrm>
            <a:off x="5779300" y="1217644"/>
            <a:ext cx="545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Este dataset contiene información específica de los pacientes que utilizan cada turno.</a:t>
            </a:r>
            <a:endParaRPr i="0" sz="13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62"/>
          <p:cNvSpPr txBox="1"/>
          <p:nvPr/>
        </p:nvSpPr>
        <p:spPr>
          <a:xfrm>
            <a:off x="2695975" y="1967325"/>
            <a:ext cx="27690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Descripción del dataset de condiciones meteorológicas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26" name="Google Shape;626;p62"/>
          <p:cNvGrpSpPr/>
          <p:nvPr/>
        </p:nvGrpSpPr>
        <p:grpSpPr>
          <a:xfrm>
            <a:off x="236057" y="170054"/>
            <a:ext cx="1506072" cy="2303012"/>
            <a:chOff x="8914819" y="435632"/>
            <a:chExt cx="3989594" cy="6100695"/>
          </a:xfrm>
        </p:grpSpPr>
        <p:sp>
          <p:nvSpPr>
            <p:cNvPr id="627" name="Google Shape;627;p62"/>
            <p:cNvSpPr/>
            <p:nvPr/>
          </p:nvSpPr>
          <p:spPr>
            <a:xfrm>
              <a:off x="9780778" y="1418602"/>
              <a:ext cx="2273100" cy="2632200"/>
            </a:xfrm>
            <a:prstGeom prst="ellipse">
              <a:avLst/>
            </a:prstGeom>
            <a:solidFill>
              <a:srgbClr val="FCE2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8" name="Google Shape;628;p62"/>
            <p:cNvGrpSpPr/>
            <p:nvPr/>
          </p:nvGrpSpPr>
          <p:grpSpPr>
            <a:xfrm>
              <a:off x="9516004" y="435632"/>
              <a:ext cx="3090600" cy="3338404"/>
              <a:chOff x="9516004" y="435632"/>
              <a:chExt cx="3090600" cy="3338404"/>
            </a:xfrm>
          </p:grpSpPr>
          <p:sp>
            <p:nvSpPr>
              <p:cNvPr id="629" name="Google Shape;629;p62"/>
              <p:cNvSpPr/>
              <p:nvPr/>
            </p:nvSpPr>
            <p:spPr>
              <a:xfrm>
                <a:off x="9642314" y="1224036"/>
                <a:ext cx="2550000" cy="2550000"/>
              </a:xfrm>
              <a:prstGeom prst="blockArc">
                <a:avLst>
                  <a:gd fmla="val 10800000" name="adj1"/>
                  <a:gd fmla="val 1" name="adj2"/>
                  <a:gd fmla="val 2882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2"/>
              <p:cNvSpPr/>
              <p:nvPr/>
            </p:nvSpPr>
            <p:spPr>
              <a:xfrm rot="5400000">
                <a:off x="11860994" y="2637548"/>
                <a:ext cx="693300" cy="176700"/>
              </a:xfrm>
              <a:prstGeom prst="round2SameRect">
                <a:avLst>
                  <a:gd fmla="val 40396" name="adj1"/>
                  <a:gd fmla="val 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2"/>
              <p:cNvSpPr/>
              <p:nvPr/>
            </p:nvSpPr>
            <p:spPr>
              <a:xfrm flipH="1" rot="-5400000">
                <a:off x="9271673" y="2637548"/>
                <a:ext cx="693300" cy="176700"/>
              </a:xfrm>
              <a:prstGeom prst="round2SameRect">
                <a:avLst>
                  <a:gd fmla="val 40396" name="adj1"/>
                  <a:gd fmla="val 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2"/>
              <p:cNvSpPr/>
              <p:nvPr/>
            </p:nvSpPr>
            <p:spPr>
              <a:xfrm>
                <a:off x="9516004" y="435632"/>
                <a:ext cx="3090600" cy="3090600"/>
              </a:xfrm>
              <a:prstGeom prst="blockArc">
                <a:avLst>
                  <a:gd fmla="val 2577978" name="adj1"/>
                  <a:gd fmla="val 5330971" name="adj2"/>
                  <a:gd fmla="val 1468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2"/>
              <p:cNvSpPr/>
              <p:nvPr/>
            </p:nvSpPr>
            <p:spPr>
              <a:xfrm>
                <a:off x="10761829" y="3402636"/>
                <a:ext cx="541800" cy="191400"/>
              </a:xfrm>
              <a:prstGeom prst="roundRect">
                <a:avLst>
                  <a:gd fmla="val 3816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" name="Google Shape;634;p62"/>
            <p:cNvSpPr/>
            <p:nvPr/>
          </p:nvSpPr>
          <p:spPr>
            <a:xfrm rot="10800000">
              <a:off x="9184823" y="5926727"/>
              <a:ext cx="3445859" cy="609600"/>
            </a:xfrm>
            <a:custGeom>
              <a:rect b="b" l="l" r="r" t="t"/>
              <a:pathLst>
                <a:path extrusionOk="0" h="609600" w="35433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9623474" y="4270896"/>
              <a:ext cx="2572200" cy="515400"/>
            </a:xfrm>
            <a:prstGeom prst="ellipse">
              <a:avLst/>
            </a:prstGeom>
            <a:solidFill>
              <a:srgbClr val="FCE2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2"/>
            <p:cNvSpPr/>
            <p:nvPr/>
          </p:nvSpPr>
          <p:spPr>
            <a:xfrm>
              <a:off x="8914819" y="4353374"/>
              <a:ext cx="3989594" cy="1585955"/>
            </a:xfrm>
            <a:custGeom>
              <a:rect b="b" l="l" r="r" t="t"/>
              <a:pathLst>
                <a:path extrusionOk="0" h="1585955" w="3989594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2"/>
            <p:cNvSpPr/>
            <p:nvPr/>
          </p:nvSpPr>
          <p:spPr>
            <a:xfrm>
              <a:off x="10507964" y="3760150"/>
              <a:ext cx="803400" cy="649500"/>
            </a:xfrm>
            <a:prstGeom prst="rect">
              <a:avLst/>
            </a:prstGeom>
            <a:solidFill>
              <a:srgbClr val="FCE2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10417200" y="2590157"/>
              <a:ext cx="216600" cy="30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11311269" y="2590157"/>
              <a:ext cx="216600" cy="30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2"/>
            <p:cNvSpPr/>
            <p:nvPr/>
          </p:nvSpPr>
          <p:spPr>
            <a:xfrm>
              <a:off x="9763702" y="1401428"/>
              <a:ext cx="2225424" cy="1080136"/>
            </a:xfrm>
            <a:custGeom>
              <a:rect b="b" l="l" r="r" t="t"/>
              <a:pathLst>
                <a:path extrusionOk="0" h="1080136" w="2225424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2"/>
            <p:cNvSpPr/>
            <p:nvPr/>
          </p:nvSpPr>
          <p:spPr>
            <a:xfrm>
              <a:off x="9282053" y="4494044"/>
              <a:ext cx="3246900" cy="2040300"/>
            </a:xfrm>
            <a:prstGeom prst="roundRect">
              <a:avLst>
                <a:gd fmla="val 947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10755306" y="5266934"/>
              <a:ext cx="300300" cy="3003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62"/>
          <p:cNvSpPr/>
          <p:nvPr/>
        </p:nvSpPr>
        <p:spPr>
          <a:xfrm>
            <a:off x="2142686" y="1210200"/>
            <a:ext cx="342043" cy="330041"/>
          </a:xfrm>
          <a:custGeom>
            <a:rect b="b" l="l" r="r" t="t"/>
            <a:pathLst>
              <a:path extrusionOk="0" h="1571625" w="162877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gradFill>
            <a:gsLst>
              <a:gs pos="0">
                <a:srgbClr val="35535B"/>
              </a:gs>
              <a:gs pos="41000">
                <a:schemeClr val="lt1"/>
              </a:gs>
              <a:gs pos="100000">
                <a:srgbClr val="8EB3BE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2"/>
          <p:cNvSpPr/>
          <p:nvPr/>
        </p:nvSpPr>
        <p:spPr>
          <a:xfrm>
            <a:off x="2142683" y="402644"/>
            <a:ext cx="413885" cy="416052"/>
          </a:xfrm>
          <a:custGeom>
            <a:rect b="b" l="l" r="r" t="t"/>
            <a:pathLst>
              <a:path extrusionOk="0" h="1828800" w="1819275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gradFill>
            <a:gsLst>
              <a:gs pos="0">
                <a:srgbClr val="35535B"/>
              </a:gs>
              <a:gs pos="41000">
                <a:schemeClr val="lt1"/>
              </a:gs>
              <a:gs pos="100000">
                <a:srgbClr val="8EB3BE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2"/>
          <p:cNvSpPr/>
          <p:nvPr/>
        </p:nvSpPr>
        <p:spPr>
          <a:xfrm>
            <a:off x="2092980" y="2165694"/>
            <a:ext cx="441457" cy="325416"/>
          </a:xfrm>
          <a:custGeom>
            <a:rect b="b" l="l" r="r" t="t"/>
            <a:pathLst>
              <a:path extrusionOk="0" h="322994" w="438171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gradFill>
            <a:gsLst>
              <a:gs pos="0">
                <a:srgbClr val="35535B"/>
              </a:gs>
              <a:gs pos="41000">
                <a:schemeClr val="lt1"/>
              </a:gs>
              <a:gs pos="100000">
                <a:srgbClr val="8EB3BE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62"/>
          <p:cNvGrpSpPr/>
          <p:nvPr/>
        </p:nvGrpSpPr>
        <p:grpSpPr>
          <a:xfrm>
            <a:off x="1626928" y="4598332"/>
            <a:ext cx="3817315" cy="2123680"/>
            <a:chOff x="0" y="37147"/>
            <a:chExt cx="12192000" cy="6782753"/>
          </a:xfrm>
        </p:grpSpPr>
        <p:sp>
          <p:nvSpPr>
            <p:cNvPr id="647" name="Google Shape;647;p62"/>
            <p:cNvSpPr/>
            <p:nvPr/>
          </p:nvSpPr>
          <p:spPr>
            <a:xfrm>
              <a:off x="0" y="5143500"/>
              <a:ext cx="12192000" cy="1676400"/>
            </a:xfrm>
            <a:custGeom>
              <a:rect b="b" l="l" r="r" t="t"/>
              <a:pathLst>
                <a:path extrusionOk="0" h="1676400" w="121920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rgbClr val="2567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1139404" y="37147"/>
              <a:ext cx="10391775" cy="6419850"/>
            </a:xfrm>
            <a:custGeom>
              <a:rect b="b" l="l" r="r" t="t"/>
              <a:pathLst>
                <a:path extrusionOk="0" h="6419850" w="10391775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62"/>
          <p:cNvSpPr txBox="1"/>
          <p:nvPr/>
        </p:nvSpPr>
        <p:spPr>
          <a:xfrm>
            <a:off x="5779311" y="1948275"/>
            <a:ext cx="5548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El dataset contiene información meteorológica por día para el período correspondiente al análisis. Fue obtenido a partir de datos abiertos disponibles en </a:t>
            </a:r>
            <a:r>
              <a:rPr i="0" lang="en-US" sz="13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https://www.ogimet.com/</a:t>
            </a:r>
            <a:r>
              <a:rPr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13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62"/>
          <p:cNvSpPr txBox="1"/>
          <p:nvPr/>
        </p:nvSpPr>
        <p:spPr>
          <a:xfrm>
            <a:off x="6381625" y="2616475"/>
            <a:ext cx="50769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relativa al turno:</a:t>
            </a:r>
            <a:br>
              <a:rPr b="1"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Centro de Atención: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1 / 2 / 3 / 4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Recurso: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Profesional o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Instrumento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 específico.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Servicio 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Servicio utilizado en el turno.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Fecha del Turno: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Fecha que se atendió el turno.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Estado del Turno: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Atendido / Ausente </a:t>
            </a:r>
            <a:r>
              <a:rPr i="1" lang="en-US" sz="1200">
                <a:latin typeface="Helvetica Neue"/>
                <a:ea typeface="Helvetica Neue"/>
                <a:cs typeface="Helvetica Neue"/>
                <a:sym typeface="Helvetica Neue"/>
              </a:rPr>
              <a:t>(Variable Objetivo)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Tipo de Turno asignado 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Primera vez / Práctica / Control / …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Prestación asignada: 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Prestación asignada utilizado en el turno.</a:t>
            </a:r>
            <a:b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Fecha de Otorgado: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Fecha que se otorgó el turno.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Nombre del Canal: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Canal utilizado para pedir el turno.</a:t>
            </a:r>
            <a:b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Es Sobre-Turno: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Si / No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62"/>
          <p:cNvSpPr txBox="1"/>
          <p:nvPr/>
        </p:nvSpPr>
        <p:spPr>
          <a:xfrm>
            <a:off x="1019025" y="2621925"/>
            <a:ext cx="32385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relativa al paciente:</a:t>
            </a:r>
            <a:endParaRPr b="1" sz="13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N° Historia Clínica</a:t>
            </a:r>
            <a:b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Edad</a:t>
            </a:r>
            <a:b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Sexo</a:t>
            </a:r>
            <a:b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Prestador</a:t>
            </a:r>
            <a:b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Localidad   </a:t>
            </a:r>
            <a:b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Provincia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63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Hitos de la mentoría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4"/>
          <p:cNvSpPr txBox="1"/>
          <p:nvPr>
            <p:ph idx="12" type="sldNum"/>
          </p:nvPr>
        </p:nvSpPr>
        <p:spPr>
          <a:xfrm>
            <a:off x="11462403" y="6453338"/>
            <a:ext cx="4938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5" name="Google Shape;665;p64"/>
          <p:cNvCxnSpPr/>
          <p:nvPr/>
        </p:nvCxnSpPr>
        <p:spPr>
          <a:xfrm>
            <a:off x="0" y="3762785"/>
            <a:ext cx="11279188" cy="6281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6" name="Google Shape;666;p64"/>
          <p:cNvGrpSpPr/>
          <p:nvPr/>
        </p:nvGrpSpPr>
        <p:grpSpPr>
          <a:xfrm>
            <a:off x="719784" y="3774705"/>
            <a:ext cx="792088" cy="1369765"/>
            <a:chOff x="1379476" y="3717032"/>
            <a:chExt cx="792088" cy="1369765"/>
          </a:xfrm>
        </p:grpSpPr>
        <p:cxnSp>
          <p:nvCxnSpPr>
            <p:cNvPr id="667" name="Google Shape;667;p64"/>
            <p:cNvCxnSpPr/>
            <p:nvPr/>
          </p:nvCxnSpPr>
          <p:spPr>
            <a:xfrm>
              <a:off x="1805459" y="3744443"/>
              <a:ext cx="0" cy="720080"/>
            </a:xfrm>
            <a:prstGeom prst="straightConnector1">
              <a:avLst/>
            </a:prstGeom>
            <a:noFill/>
            <a:ln cap="flat" cmpd="sng" w="9525">
              <a:solidFill>
                <a:srgbClr val="2D3E50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68" name="Google Shape;668;p64"/>
            <p:cNvSpPr/>
            <p:nvPr/>
          </p:nvSpPr>
          <p:spPr>
            <a:xfrm>
              <a:off x="1716084" y="3717032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1379476" y="4294709"/>
              <a:ext cx="792088" cy="7920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2D3E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D3E5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70" name="Google Shape;670;p64"/>
          <p:cNvGrpSpPr/>
          <p:nvPr/>
        </p:nvGrpSpPr>
        <p:grpSpPr>
          <a:xfrm>
            <a:off x="7861144" y="3741352"/>
            <a:ext cx="792088" cy="1369765"/>
            <a:chOff x="1379476" y="3717032"/>
            <a:chExt cx="792088" cy="1369765"/>
          </a:xfrm>
        </p:grpSpPr>
        <p:cxnSp>
          <p:nvCxnSpPr>
            <p:cNvPr id="671" name="Google Shape;671;p64"/>
            <p:cNvCxnSpPr/>
            <p:nvPr/>
          </p:nvCxnSpPr>
          <p:spPr>
            <a:xfrm>
              <a:off x="1775520" y="3789040"/>
              <a:ext cx="0" cy="720080"/>
            </a:xfrm>
            <a:prstGeom prst="straightConnector1">
              <a:avLst/>
            </a:prstGeom>
            <a:noFill/>
            <a:ln cap="flat" cmpd="sng" w="9525">
              <a:solidFill>
                <a:srgbClr val="297FB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72" name="Google Shape;672;p64"/>
            <p:cNvSpPr/>
            <p:nvPr/>
          </p:nvSpPr>
          <p:spPr>
            <a:xfrm>
              <a:off x="1716084" y="3717032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1379476" y="4294709"/>
              <a:ext cx="792088" cy="7920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297F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97FB8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674" name="Google Shape;674;p64"/>
          <p:cNvGrpSpPr/>
          <p:nvPr/>
        </p:nvGrpSpPr>
        <p:grpSpPr>
          <a:xfrm>
            <a:off x="10241929" y="2483473"/>
            <a:ext cx="792088" cy="1369765"/>
            <a:chOff x="2570677" y="3717032"/>
            <a:chExt cx="792088" cy="1369765"/>
          </a:xfrm>
        </p:grpSpPr>
        <p:cxnSp>
          <p:nvCxnSpPr>
            <p:cNvPr id="675" name="Google Shape;675;p64"/>
            <p:cNvCxnSpPr/>
            <p:nvPr/>
          </p:nvCxnSpPr>
          <p:spPr>
            <a:xfrm>
              <a:off x="2966721" y="4366717"/>
              <a:ext cx="0" cy="720080"/>
            </a:xfrm>
            <a:prstGeom prst="straightConnector1">
              <a:avLst/>
            </a:prstGeom>
            <a:noFill/>
            <a:ln cap="flat" cmpd="sng" w="9525">
              <a:solidFill>
                <a:srgbClr val="27AE6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76" name="Google Shape;676;p64"/>
            <p:cNvSpPr/>
            <p:nvPr/>
          </p:nvSpPr>
          <p:spPr>
            <a:xfrm>
              <a:off x="2907285" y="4967925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2570677" y="3717032"/>
              <a:ext cx="792088" cy="7920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27AE6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7AE6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grpSp>
        <p:nvGrpSpPr>
          <p:cNvPr id="678" name="Google Shape;678;p64"/>
          <p:cNvGrpSpPr/>
          <p:nvPr/>
        </p:nvGrpSpPr>
        <p:grpSpPr>
          <a:xfrm>
            <a:off x="6800150" y="5187100"/>
            <a:ext cx="3182100" cy="1487000"/>
            <a:chOff x="1071325" y="5111704"/>
            <a:chExt cx="3182100" cy="1487000"/>
          </a:xfrm>
        </p:grpSpPr>
        <p:sp>
          <p:nvSpPr>
            <p:cNvPr id="679" name="Google Shape;679;p64"/>
            <p:cNvSpPr txBox="1"/>
            <p:nvPr/>
          </p:nvSpPr>
          <p:spPr>
            <a:xfrm>
              <a:off x="1071325" y="5111704"/>
              <a:ext cx="3039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97FB8"/>
                  </a:solidFill>
                  <a:latin typeface="Open Sans"/>
                  <a:ea typeface="Open Sans"/>
                  <a:cs typeface="Open Sans"/>
                  <a:sym typeface="Open Sans"/>
                </a:rPr>
                <a:t>Aprendizaje Supervisado</a:t>
              </a:r>
              <a:endParaRPr b="1" sz="1800">
                <a:solidFill>
                  <a:srgbClr val="297F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297F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0" name="Google Shape;680;p64"/>
            <p:cNvSpPr txBox="1"/>
            <p:nvPr/>
          </p:nvSpPr>
          <p:spPr>
            <a:xfrm>
              <a:off x="1071325" y="5429004"/>
              <a:ext cx="31821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7E8C8D"/>
                  </a:solidFill>
                  <a:latin typeface="Open Sans"/>
                  <a:ea typeface="Open Sans"/>
                  <a:cs typeface="Open Sans"/>
                  <a:sym typeface="Open Sans"/>
                </a:rPr>
                <a:t>Profundizar sobre los modelos desarrollados. Modelos de ensamble, ajuste de hiper-parámetros, feature importance, feature engineering</a:t>
              </a:r>
              <a:endParaRPr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81" name="Google Shape;681;p64"/>
          <p:cNvSpPr txBox="1"/>
          <p:nvPr/>
        </p:nvSpPr>
        <p:spPr>
          <a:xfrm>
            <a:off x="9464888" y="1351225"/>
            <a:ext cx="21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7AE61"/>
                </a:solidFill>
                <a:latin typeface="Open Sans"/>
                <a:ea typeface="Open Sans"/>
                <a:cs typeface="Open Sans"/>
                <a:sym typeface="Open Sans"/>
              </a:rPr>
              <a:t>Aprendizaje No Supervisado</a:t>
            </a:r>
            <a:endParaRPr b="1" sz="1800">
              <a:solidFill>
                <a:srgbClr val="27AE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64"/>
          <p:cNvSpPr txBox="1"/>
          <p:nvPr/>
        </p:nvSpPr>
        <p:spPr>
          <a:xfrm>
            <a:off x="287542" y="5210213"/>
            <a:ext cx="17754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3E50"/>
                </a:solidFill>
                <a:latin typeface="Open Sans"/>
                <a:ea typeface="Open Sans"/>
                <a:cs typeface="Open Sans"/>
                <a:sym typeface="Open Sans"/>
              </a:rPr>
              <a:t>Presentación de la problemática</a:t>
            </a:r>
            <a:endParaRPr b="1" sz="1800">
              <a:solidFill>
                <a:srgbClr val="2D3E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64"/>
          <p:cNvSpPr/>
          <p:nvPr/>
        </p:nvSpPr>
        <p:spPr>
          <a:xfrm>
            <a:off x="652210" y="3278432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22/06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4"/>
          <p:cNvSpPr/>
          <p:nvPr/>
        </p:nvSpPr>
        <p:spPr>
          <a:xfrm>
            <a:off x="7829008" y="3278432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15/10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4"/>
          <p:cNvSpPr/>
          <p:nvPr/>
        </p:nvSpPr>
        <p:spPr>
          <a:xfrm>
            <a:off x="10073879" y="3887611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25/10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64"/>
          <p:cNvGrpSpPr/>
          <p:nvPr/>
        </p:nvGrpSpPr>
        <p:grpSpPr>
          <a:xfrm>
            <a:off x="2257227" y="2321803"/>
            <a:ext cx="792088" cy="1477682"/>
            <a:chOff x="2587316" y="3609115"/>
            <a:chExt cx="792088" cy="1477682"/>
          </a:xfrm>
        </p:grpSpPr>
        <p:cxnSp>
          <p:nvCxnSpPr>
            <p:cNvPr id="687" name="Google Shape;687;p64"/>
            <p:cNvCxnSpPr/>
            <p:nvPr/>
          </p:nvCxnSpPr>
          <p:spPr>
            <a:xfrm>
              <a:off x="2966721" y="4366717"/>
              <a:ext cx="0" cy="720080"/>
            </a:xfrm>
            <a:prstGeom prst="straightConnector1">
              <a:avLst/>
            </a:prstGeom>
            <a:noFill/>
            <a:ln cap="flat" cmpd="sng" w="9525">
              <a:solidFill>
                <a:srgbClr val="27AE6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88" name="Google Shape;688;p64"/>
            <p:cNvSpPr/>
            <p:nvPr/>
          </p:nvSpPr>
          <p:spPr>
            <a:xfrm>
              <a:off x="2907285" y="4967925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4"/>
            <p:cNvSpPr/>
            <p:nvPr/>
          </p:nvSpPr>
          <p:spPr>
            <a:xfrm>
              <a:off x="2587316" y="3609115"/>
              <a:ext cx="792088" cy="7920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27AE6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7AE6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690" name="Google Shape;690;p64"/>
          <p:cNvSpPr txBox="1"/>
          <p:nvPr/>
        </p:nvSpPr>
        <p:spPr>
          <a:xfrm>
            <a:off x="1379775" y="579475"/>
            <a:ext cx="281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7AE61"/>
                </a:solidFill>
                <a:latin typeface="Open Sans"/>
                <a:ea typeface="Open Sans"/>
                <a:cs typeface="Open Sans"/>
                <a:sym typeface="Open Sans"/>
              </a:rPr>
              <a:t>Análisis y Visualización</a:t>
            </a:r>
            <a:endParaRPr b="1" sz="1800">
              <a:solidFill>
                <a:srgbClr val="27AE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64"/>
          <p:cNvSpPr/>
          <p:nvPr/>
        </p:nvSpPr>
        <p:spPr>
          <a:xfrm>
            <a:off x="2158860" y="3815055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19/07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64"/>
          <p:cNvGrpSpPr/>
          <p:nvPr/>
        </p:nvGrpSpPr>
        <p:grpSpPr>
          <a:xfrm>
            <a:off x="4079538" y="3799529"/>
            <a:ext cx="792088" cy="1369765"/>
            <a:chOff x="1379476" y="3717032"/>
            <a:chExt cx="792088" cy="1369765"/>
          </a:xfrm>
        </p:grpSpPr>
        <p:cxnSp>
          <p:nvCxnSpPr>
            <p:cNvPr id="693" name="Google Shape;693;p64"/>
            <p:cNvCxnSpPr/>
            <p:nvPr/>
          </p:nvCxnSpPr>
          <p:spPr>
            <a:xfrm>
              <a:off x="1775520" y="3789040"/>
              <a:ext cx="0" cy="720080"/>
            </a:xfrm>
            <a:prstGeom prst="straightConnector1">
              <a:avLst/>
            </a:prstGeom>
            <a:noFill/>
            <a:ln cap="flat" cmpd="sng" w="9525">
              <a:solidFill>
                <a:srgbClr val="E84C3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94" name="Google Shape;694;p64"/>
            <p:cNvSpPr/>
            <p:nvPr/>
          </p:nvSpPr>
          <p:spPr>
            <a:xfrm>
              <a:off x="1716084" y="3717032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1379476" y="4294709"/>
              <a:ext cx="792088" cy="7920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E84C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84C3D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696" name="Google Shape;696;p64"/>
          <p:cNvSpPr txBox="1"/>
          <p:nvPr/>
        </p:nvSpPr>
        <p:spPr>
          <a:xfrm>
            <a:off x="3189000" y="5245275"/>
            <a:ext cx="266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84C3D"/>
                </a:solidFill>
                <a:latin typeface="Open Sans"/>
                <a:ea typeface="Open Sans"/>
                <a:cs typeface="Open Sans"/>
                <a:sym typeface="Open Sans"/>
              </a:rPr>
              <a:t>Limpieza y Curación</a:t>
            </a:r>
            <a:endParaRPr b="1" sz="1800">
              <a:solidFill>
                <a:srgbClr val="E84C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p64"/>
          <p:cNvSpPr/>
          <p:nvPr/>
        </p:nvSpPr>
        <p:spPr>
          <a:xfrm>
            <a:off x="3998758" y="3303479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07/08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64"/>
          <p:cNvGrpSpPr/>
          <p:nvPr/>
        </p:nvGrpSpPr>
        <p:grpSpPr>
          <a:xfrm>
            <a:off x="5938161" y="2159557"/>
            <a:ext cx="792088" cy="1626882"/>
            <a:chOff x="2570677" y="3717032"/>
            <a:chExt cx="792088" cy="1369765"/>
          </a:xfrm>
        </p:grpSpPr>
        <p:cxnSp>
          <p:nvCxnSpPr>
            <p:cNvPr id="699" name="Google Shape;699;p64"/>
            <p:cNvCxnSpPr>
              <a:stCxn id="700" idx="4"/>
            </p:cNvCxnSpPr>
            <p:nvPr/>
          </p:nvCxnSpPr>
          <p:spPr>
            <a:xfrm>
              <a:off x="2966721" y="4356259"/>
              <a:ext cx="0" cy="730500"/>
            </a:xfrm>
            <a:prstGeom prst="straightConnector1">
              <a:avLst/>
            </a:prstGeom>
            <a:noFill/>
            <a:ln cap="flat" cmpd="sng" w="9525">
              <a:solidFill>
                <a:srgbClr val="F39C1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01" name="Google Shape;701;p64"/>
            <p:cNvSpPr/>
            <p:nvPr/>
          </p:nvSpPr>
          <p:spPr>
            <a:xfrm>
              <a:off x="2907285" y="4967925"/>
              <a:ext cx="118872" cy="11887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5444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2570677" y="3717032"/>
              <a:ext cx="792088" cy="639227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rgbClr val="F39C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39C1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702" name="Google Shape;702;p64"/>
          <p:cNvGrpSpPr/>
          <p:nvPr/>
        </p:nvGrpSpPr>
        <p:grpSpPr>
          <a:xfrm>
            <a:off x="4781839" y="195150"/>
            <a:ext cx="3287219" cy="1659204"/>
            <a:chOff x="683882" y="3954165"/>
            <a:chExt cx="3287219" cy="1659204"/>
          </a:xfrm>
        </p:grpSpPr>
        <p:sp>
          <p:nvSpPr>
            <p:cNvPr id="703" name="Google Shape;703;p64"/>
            <p:cNvSpPr txBox="1"/>
            <p:nvPr/>
          </p:nvSpPr>
          <p:spPr>
            <a:xfrm>
              <a:off x="723529" y="3954165"/>
              <a:ext cx="3071466" cy="646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39C11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Introducción al Aprendizaje Automático</a:t>
              </a:r>
              <a:endParaRPr b="1" sz="1800">
                <a:solidFill>
                  <a:srgbClr val="F39C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64"/>
            <p:cNvSpPr txBox="1"/>
            <p:nvPr/>
          </p:nvSpPr>
          <p:spPr>
            <a:xfrm>
              <a:off x="683882" y="4659262"/>
              <a:ext cx="3287219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7E8C8D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Modelos sencillos de clasificación para intentar predecir el </a:t>
              </a:r>
              <a:r>
                <a:rPr i="1" lang="en-US" sz="1400">
                  <a:solidFill>
                    <a:srgbClr val="7E8C8D"/>
                  </a:solidFill>
                  <a:latin typeface="Open Sans"/>
                  <a:ea typeface="Open Sans"/>
                  <a:cs typeface="Open Sans"/>
                  <a:sym typeface="Open Sans"/>
                </a:rPr>
                <a:t>ausentismo</a:t>
              </a:r>
              <a:r>
                <a:rPr lang="en-US" sz="1400">
                  <a:solidFill>
                    <a:srgbClr val="7E8C8D"/>
                  </a:solidFill>
                  <a:latin typeface="Open Sans"/>
                  <a:ea typeface="Open Sans"/>
                  <a:cs typeface="Open Sans"/>
                  <a:sym typeface="Open Sans"/>
                </a:rPr>
                <a:t> en los turnos, experimentando con modelos lineales y con árboles de decisión</a:t>
              </a:r>
              <a:endParaRPr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5" name="Google Shape;705;p64"/>
          <p:cNvSpPr/>
          <p:nvPr/>
        </p:nvSpPr>
        <p:spPr>
          <a:xfrm>
            <a:off x="5855549" y="3825106"/>
            <a:ext cx="9573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08/09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4"/>
          <p:cNvSpPr/>
          <p:nvPr/>
        </p:nvSpPr>
        <p:spPr>
          <a:xfrm>
            <a:off x="1122370" y="92647"/>
            <a:ext cx="2666114" cy="360000"/>
          </a:xfrm>
          <a:prstGeom prst="frame">
            <a:avLst>
              <a:gd fmla="val 4711" name="adj1"/>
            </a:avLst>
          </a:prstGeom>
          <a:noFill/>
          <a:ln>
            <a:noFill/>
          </a:ln>
        </p:spPr>
        <p:txBody>
          <a:bodyPr anchorCtr="0" anchor="t" bIns="39075" lIns="39075" spcFirstLastPara="1" rIns="390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537391"/>
                </a:solidFill>
                <a:latin typeface="Roboto"/>
                <a:ea typeface="Roboto"/>
                <a:cs typeface="Roboto"/>
                <a:sym typeface="Roboto"/>
              </a:rPr>
              <a:t>Hitos de la mentoría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64"/>
          <p:cNvSpPr/>
          <p:nvPr/>
        </p:nvSpPr>
        <p:spPr>
          <a:xfrm>
            <a:off x="55586" y="99205"/>
            <a:ext cx="1119678" cy="1158314"/>
          </a:xfrm>
          <a:custGeom>
            <a:rect b="b" l="l" r="r" t="t"/>
            <a:pathLst>
              <a:path extrusionOk="0" h="509327" w="492339">
                <a:moveTo>
                  <a:pt x="248205" y="384730"/>
                </a:moveTo>
                <a:cubicBezTo>
                  <a:pt x="245857" y="387079"/>
                  <a:pt x="243039" y="389427"/>
                  <a:pt x="240221" y="391776"/>
                </a:cubicBezTo>
                <a:cubicBezTo>
                  <a:pt x="237402" y="417610"/>
                  <a:pt x="235053" y="443445"/>
                  <a:pt x="246326" y="468340"/>
                </a:cubicBezTo>
                <a:cubicBezTo>
                  <a:pt x="251023" y="443445"/>
                  <a:pt x="252902" y="418550"/>
                  <a:pt x="254312" y="394125"/>
                </a:cubicBezTo>
                <a:cubicBezTo>
                  <a:pt x="254312" y="389897"/>
                  <a:pt x="255720" y="384730"/>
                  <a:pt x="248205" y="384730"/>
                </a:cubicBezTo>
                <a:close/>
                <a:moveTo>
                  <a:pt x="250086" y="282330"/>
                </a:moveTo>
                <a:lnTo>
                  <a:pt x="250085" y="282332"/>
                </a:lnTo>
                <a:lnTo>
                  <a:pt x="250085" y="282331"/>
                </a:lnTo>
                <a:close/>
                <a:moveTo>
                  <a:pt x="241924" y="43129"/>
                </a:moveTo>
                <a:cubicBezTo>
                  <a:pt x="236815" y="44421"/>
                  <a:pt x="232471" y="48179"/>
                  <a:pt x="231296" y="54050"/>
                </a:cubicBezTo>
                <a:cubicBezTo>
                  <a:pt x="229887" y="62035"/>
                  <a:pt x="228008" y="73309"/>
                  <a:pt x="232236" y="78945"/>
                </a:cubicBezTo>
                <a:cubicBezTo>
                  <a:pt x="240221" y="91158"/>
                  <a:pt x="225190" y="85521"/>
                  <a:pt x="225190" y="90218"/>
                </a:cubicBezTo>
                <a:lnTo>
                  <a:pt x="203987" y="108757"/>
                </a:lnTo>
                <a:cubicBezTo>
                  <a:pt x="189785" y="131964"/>
                  <a:pt x="196655" y="166664"/>
                  <a:pt x="225191" y="190267"/>
                </a:cubicBezTo>
                <a:cubicBezTo>
                  <a:pt x="227539" y="175237"/>
                  <a:pt x="226599" y="162085"/>
                  <a:pt x="219554" y="149403"/>
                </a:cubicBezTo>
                <a:cubicBezTo>
                  <a:pt x="208750" y="130144"/>
                  <a:pt x="215326" y="120280"/>
                  <a:pt x="236464" y="118871"/>
                </a:cubicBezTo>
                <a:lnTo>
                  <a:pt x="245367" y="113716"/>
                </a:lnTo>
                <a:lnTo>
                  <a:pt x="235993" y="119340"/>
                </a:lnTo>
                <a:cubicBezTo>
                  <a:pt x="226599" y="157387"/>
                  <a:pt x="231296" y="196373"/>
                  <a:pt x="232705" y="234890"/>
                </a:cubicBezTo>
                <a:cubicBezTo>
                  <a:pt x="233175" y="250860"/>
                  <a:pt x="233645" y="261194"/>
                  <a:pt x="220492" y="272467"/>
                </a:cubicBezTo>
                <a:cubicBezTo>
                  <a:pt x="210629" y="280922"/>
                  <a:pt x="213447" y="295483"/>
                  <a:pt x="222841" y="303468"/>
                </a:cubicBezTo>
                <a:cubicBezTo>
                  <a:pt x="232236" y="311454"/>
                  <a:pt x="232705" y="295953"/>
                  <a:pt x="238812" y="293605"/>
                </a:cubicBezTo>
                <a:lnTo>
                  <a:pt x="239189" y="293551"/>
                </a:lnTo>
                <a:lnTo>
                  <a:pt x="236463" y="305817"/>
                </a:lnTo>
                <a:cubicBezTo>
                  <a:pt x="232236" y="332121"/>
                  <a:pt x="245857" y="360304"/>
                  <a:pt x="223781" y="384260"/>
                </a:cubicBezTo>
                <a:cubicBezTo>
                  <a:pt x="218144" y="390367"/>
                  <a:pt x="222841" y="401170"/>
                  <a:pt x="229887" y="409625"/>
                </a:cubicBezTo>
                <a:cubicBezTo>
                  <a:pt x="234114" y="402109"/>
                  <a:pt x="237402" y="396473"/>
                  <a:pt x="240691" y="390836"/>
                </a:cubicBezTo>
                <a:cubicBezTo>
                  <a:pt x="244918" y="390836"/>
                  <a:pt x="248676" y="389427"/>
                  <a:pt x="248676" y="383790"/>
                </a:cubicBezTo>
                <a:cubicBezTo>
                  <a:pt x="249616" y="375805"/>
                  <a:pt x="257131" y="373456"/>
                  <a:pt x="261828" y="368289"/>
                </a:cubicBezTo>
                <a:cubicBezTo>
                  <a:pt x="276389" y="351849"/>
                  <a:pt x="277799" y="336818"/>
                  <a:pt x="265116" y="316621"/>
                </a:cubicBezTo>
                <a:cubicBezTo>
                  <a:pt x="258540" y="325545"/>
                  <a:pt x="261828" y="338228"/>
                  <a:pt x="254313" y="343864"/>
                </a:cubicBezTo>
                <a:cubicBezTo>
                  <a:pt x="252904" y="329068"/>
                  <a:pt x="259421" y="313215"/>
                  <a:pt x="256822" y="297494"/>
                </a:cubicBezTo>
                <a:lnTo>
                  <a:pt x="250578" y="281920"/>
                </a:lnTo>
                <a:lnTo>
                  <a:pt x="269813" y="265891"/>
                </a:lnTo>
                <a:cubicBezTo>
                  <a:pt x="293768" y="244284"/>
                  <a:pt x="292829" y="216571"/>
                  <a:pt x="266995" y="193555"/>
                </a:cubicBezTo>
                <a:cubicBezTo>
                  <a:pt x="263706" y="206707"/>
                  <a:pt x="268873" y="221738"/>
                  <a:pt x="259479" y="230193"/>
                </a:cubicBezTo>
                <a:cubicBezTo>
                  <a:pt x="259479" y="194964"/>
                  <a:pt x="259009" y="158327"/>
                  <a:pt x="259949" y="121689"/>
                </a:cubicBezTo>
                <a:cubicBezTo>
                  <a:pt x="260184" y="114408"/>
                  <a:pt x="258187" y="112295"/>
                  <a:pt x="255310" y="112060"/>
                </a:cubicBezTo>
                <a:lnTo>
                  <a:pt x="245388" y="113704"/>
                </a:lnTo>
                <a:lnTo>
                  <a:pt x="252141" y="105426"/>
                </a:lnTo>
                <a:cubicBezTo>
                  <a:pt x="253726" y="102549"/>
                  <a:pt x="253609" y="99378"/>
                  <a:pt x="248677" y="95385"/>
                </a:cubicBezTo>
                <a:lnTo>
                  <a:pt x="248676" y="95385"/>
                </a:lnTo>
                <a:lnTo>
                  <a:pt x="261886" y="72075"/>
                </a:lnTo>
                <a:cubicBezTo>
                  <a:pt x="263589" y="62153"/>
                  <a:pt x="262298" y="51936"/>
                  <a:pt x="257131" y="47004"/>
                </a:cubicBezTo>
                <a:cubicBezTo>
                  <a:pt x="252903" y="43012"/>
                  <a:pt x="247032" y="41837"/>
                  <a:pt x="241924" y="43129"/>
                </a:cubicBezTo>
                <a:close/>
                <a:moveTo>
                  <a:pt x="217029" y="92"/>
                </a:moveTo>
                <a:cubicBezTo>
                  <a:pt x="228126" y="503"/>
                  <a:pt x="240221" y="2147"/>
                  <a:pt x="250555" y="1912"/>
                </a:cubicBezTo>
                <a:cubicBezTo>
                  <a:pt x="259949" y="1912"/>
                  <a:pt x="269344" y="2852"/>
                  <a:pt x="278738" y="1442"/>
                </a:cubicBezTo>
                <a:cubicBezTo>
                  <a:pt x="297527" y="-907"/>
                  <a:pt x="304573" y="4260"/>
                  <a:pt x="303633" y="24928"/>
                </a:cubicBezTo>
                <a:cubicBezTo>
                  <a:pt x="301754" y="65324"/>
                  <a:pt x="303163" y="106189"/>
                  <a:pt x="303163" y="151282"/>
                </a:cubicBezTo>
                <a:cubicBezTo>
                  <a:pt x="335104" y="132963"/>
                  <a:pt x="364696" y="116523"/>
                  <a:pt x="393819" y="99613"/>
                </a:cubicBezTo>
                <a:cubicBezTo>
                  <a:pt x="436093" y="75188"/>
                  <a:pt x="436563" y="74718"/>
                  <a:pt x="460988" y="117932"/>
                </a:cubicBezTo>
                <a:cubicBezTo>
                  <a:pt x="472261" y="138130"/>
                  <a:pt x="496686" y="159267"/>
                  <a:pt x="490580" y="178055"/>
                </a:cubicBezTo>
                <a:cubicBezTo>
                  <a:pt x="484944" y="194496"/>
                  <a:pt x="454882" y="202950"/>
                  <a:pt x="435623" y="214693"/>
                </a:cubicBezTo>
                <a:cubicBezTo>
                  <a:pt x="413547" y="227845"/>
                  <a:pt x="391940" y="240997"/>
                  <a:pt x="367045" y="255559"/>
                </a:cubicBezTo>
                <a:cubicBezTo>
                  <a:pt x="406031" y="277635"/>
                  <a:pt x="441730" y="299242"/>
                  <a:pt x="478837" y="318970"/>
                </a:cubicBezTo>
                <a:cubicBezTo>
                  <a:pt x="492459" y="326485"/>
                  <a:pt x="496686" y="332122"/>
                  <a:pt x="487292" y="346683"/>
                </a:cubicBezTo>
                <a:cubicBezTo>
                  <a:pt x="473201" y="367351"/>
                  <a:pt x="460518" y="388958"/>
                  <a:pt x="449715" y="411504"/>
                </a:cubicBezTo>
                <a:cubicBezTo>
                  <a:pt x="441260" y="429353"/>
                  <a:pt x="433744" y="433581"/>
                  <a:pt x="415426" y="421368"/>
                </a:cubicBezTo>
                <a:cubicBezTo>
                  <a:pt x="381606" y="398822"/>
                  <a:pt x="345908" y="380033"/>
                  <a:pt x="307391" y="357017"/>
                </a:cubicBezTo>
                <a:cubicBezTo>
                  <a:pt x="307391" y="403049"/>
                  <a:pt x="306451" y="445324"/>
                  <a:pt x="307860" y="487598"/>
                </a:cubicBezTo>
                <a:cubicBezTo>
                  <a:pt x="308330" y="505917"/>
                  <a:pt x="302694" y="510145"/>
                  <a:pt x="285784" y="509205"/>
                </a:cubicBezTo>
                <a:cubicBezTo>
                  <a:pt x="259949" y="507796"/>
                  <a:pt x="234115" y="507796"/>
                  <a:pt x="208280" y="509205"/>
                </a:cubicBezTo>
                <a:cubicBezTo>
                  <a:pt x="190901" y="510145"/>
                  <a:pt x="185265" y="505917"/>
                  <a:pt x="185734" y="487598"/>
                </a:cubicBezTo>
                <a:cubicBezTo>
                  <a:pt x="186674" y="445324"/>
                  <a:pt x="185734" y="403049"/>
                  <a:pt x="185734" y="357017"/>
                </a:cubicBezTo>
                <a:cubicBezTo>
                  <a:pt x="146278" y="380033"/>
                  <a:pt x="110110" y="399761"/>
                  <a:pt x="75351" y="422307"/>
                </a:cubicBezTo>
                <a:cubicBezTo>
                  <a:pt x="58441" y="433111"/>
                  <a:pt x="51865" y="428414"/>
                  <a:pt x="43880" y="413383"/>
                </a:cubicBezTo>
                <a:cubicBezTo>
                  <a:pt x="32137" y="391306"/>
                  <a:pt x="19454" y="369699"/>
                  <a:pt x="6302" y="348562"/>
                </a:cubicBezTo>
                <a:cubicBezTo>
                  <a:pt x="-2622" y="334940"/>
                  <a:pt x="-3562" y="327895"/>
                  <a:pt x="13348" y="318970"/>
                </a:cubicBezTo>
                <a:cubicBezTo>
                  <a:pt x="49986" y="300181"/>
                  <a:pt x="85685" y="278574"/>
                  <a:pt x="125141" y="256028"/>
                </a:cubicBezTo>
                <a:cubicBezTo>
                  <a:pt x="91321" y="235831"/>
                  <a:pt x="59850" y="217042"/>
                  <a:pt x="27909" y="198253"/>
                </a:cubicBezTo>
                <a:cubicBezTo>
                  <a:pt x="-4031" y="178995"/>
                  <a:pt x="-4031" y="178995"/>
                  <a:pt x="14757" y="146585"/>
                </a:cubicBezTo>
                <a:cubicBezTo>
                  <a:pt x="25561" y="127796"/>
                  <a:pt x="37304" y="109007"/>
                  <a:pt x="47637" y="89749"/>
                </a:cubicBezTo>
                <a:cubicBezTo>
                  <a:pt x="53744" y="78006"/>
                  <a:pt x="58911" y="76597"/>
                  <a:pt x="70654" y="83643"/>
                </a:cubicBezTo>
                <a:cubicBezTo>
                  <a:pt x="107292" y="106189"/>
                  <a:pt x="144399" y="127326"/>
                  <a:pt x="185265" y="151282"/>
                </a:cubicBezTo>
                <a:cubicBezTo>
                  <a:pt x="185265" y="120281"/>
                  <a:pt x="184795" y="93506"/>
                  <a:pt x="185265" y="66263"/>
                </a:cubicBezTo>
                <a:cubicBezTo>
                  <a:pt x="185734" y="45595"/>
                  <a:pt x="175870" y="16943"/>
                  <a:pt x="189492" y="5670"/>
                </a:cubicBezTo>
                <a:cubicBezTo>
                  <a:pt x="195833" y="503"/>
                  <a:pt x="205932" y="-319"/>
                  <a:pt x="217029" y="92"/>
                </a:cubicBez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4"/>
          <p:cNvSpPr/>
          <p:nvPr/>
        </p:nvSpPr>
        <p:spPr>
          <a:xfrm>
            <a:off x="119336" y="6529081"/>
            <a:ext cx="3672408" cy="2893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4"/>
          <p:cNvSpPr txBox="1"/>
          <p:nvPr/>
        </p:nvSpPr>
        <p:spPr>
          <a:xfrm>
            <a:off x="1379775" y="1015550"/>
            <a:ext cx="2819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Análisis exploratorio de las variables, usando estadística descriptiva. Correlaciones entre variables, </a:t>
            </a:r>
            <a:r>
              <a:rPr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especialmente </a:t>
            </a: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con la variable objetivo.</a:t>
            </a:r>
            <a:endParaRPr sz="1400">
              <a:solidFill>
                <a:srgbClr val="7E8C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64"/>
          <p:cNvSpPr txBox="1"/>
          <p:nvPr/>
        </p:nvSpPr>
        <p:spPr>
          <a:xfrm>
            <a:off x="3097600" y="5632925"/>
            <a:ext cx="275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Ampliación de dataset</a:t>
            </a:r>
            <a:r>
              <a:rPr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 por</a:t>
            </a: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i="1"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nificación</a:t>
            </a: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 de los reportes y </a:t>
            </a:r>
            <a:r>
              <a:rPr i="1"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Creación</a:t>
            </a:r>
            <a:r>
              <a:rPr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 de campos nuevos</a:t>
            </a: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. Curación de datos y evaluación</a:t>
            </a:r>
            <a:r>
              <a:rPr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i="1"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Tests de Integridad</a:t>
            </a:r>
            <a:r>
              <a:rPr i="1"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i="1" sz="1400">
              <a:solidFill>
                <a:srgbClr val="7E8C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64"/>
          <p:cNvSpPr txBox="1"/>
          <p:nvPr/>
        </p:nvSpPr>
        <p:spPr>
          <a:xfrm>
            <a:off x="9429926" y="2014000"/>
            <a:ext cx="22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Embeddings y </a:t>
            </a:r>
            <a:r>
              <a:rPr lang="en-US">
                <a:solidFill>
                  <a:srgbClr val="7E8C8D"/>
                </a:solidFill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 sz="1400">
              <a:solidFill>
                <a:srgbClr val="7E8C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5"/>
          <p:cNvSpPr/>
          <p:nvPr/>
        </p:nvSpPr>
        <p:spPr>
          <a:xfrm>
            <a:off x="-12700" y="-8291"/>
            <a:ext cx="12192000" cy="6858000"/>
          </a:xfrm>
          <a:prstGeom prst="rect">
            <a:avLst/>
          </a:prstGeom>
          <a:solidFill>
            <a:srgbClr val="26262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65"/>
          <p:cNvSpPr txBox="1"/>
          <p:nvPr>
            <p:ph type="title"/>
          </p:nvPr>
        </p:nvSpPr>
        <p:spPr>
          <a:xfrm>
            <a:off x="835052" y="2143268"/>
            <a:ext cx="1052189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Analisis y Visualizacion</a:t>
            </a:r>
            <a:endParaRPr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6"/>
          <p:cNvSpPr/>
          <p:nvPr/>
        </p:nvSpPr>
        <p:spPr>
          <a:xfrm>
            <a:off x="9716567" y="3503108"/>
            <a:ext cx="822900" cy="822900"/>
          </a:xfrm>
          <a:prstGeom prst="ellipse">
            <a:avLst/>
          </a:prstGeom>
          <a:gradFill>
            <a:gsLst>
              <a:gs pos="0">
                <a:srgbClr val="9D1B0E"/>
              </a:gs>
              <a:gs pos="80000">
                <a:srgbClr val="CE2513"/>
              </a:gs>
              <a:gs pos="100000">
                <a:srgbClr val="D3220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6"/>
          <p:cNvSpPr txBox="1"/>
          <p:nvPr>
            <p:ph idx="12" type="sldNum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F3A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683994" y="3505207"/>
            <a:ext cx="822900" cy="822900"/>
          </a:xfrm>
          <a:prstGeom prst="ellipse">
            <a:avLst/>
          </a:prstGeom>
          <a:gradFill>
            <a:gsLst>
              <a:gs pos="0">
                <a:srgbClr val="CA7700"/>
              </a:gs>
              <a:gs pos="80000">
                <a:srgbClr val="FF9D00"/>
              </a:gs>
              <a:gs pos="100000">
                <a:srgbClr val="FF9F00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1967499" y="3505207"/>
            <a:ext cx="822900" cy="822900"/>
          </a:xfrm>
          <a:prstGeom prst="ellipse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3260434" y="3505207"/>
            <a:ext cx="822900" cy="822900"/>
          </a:xfrm>
          <a:prstGeom prst="ellipse">
            <a:avLst/>
          </a:prstGeom>
          <a:gradFill>
            <a:gsLst>
              <a:gs pos="0">
                <a:srgbClr val="9D1B0E"/>
              </a:gs>
              <a:gs pos="80000">
                <a:srgbClr val="CE2513"/>
              </a:gs>
              <a:gs pos="100000">
                <a:srgbClr val="D3220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66"/>
          <p:cNvSpPr/>
          <p:nvPr/>
        </p:nvSpPr>
        <p:spPr>
          <a:xfrm>
            <a:off x="4553369" y="3505207"/>
            <a:ext cx="822900" cy="822900"/>
          </a:xfrm>
          <a:prstGeom prst="ellipse">
            <a:avLst/>
          </a:prstGeom>
          <a:gradFill>
            <a:gsLst>
              <a:gs pos="0">
                <a:srgbClr val="6B7A7B"/>
              </a:gs>
              <a:gs pos="80000">
                <a:srgbClr val="8DA1A2"/>
              </a:gs>
              <a:gs pos="100000">
                <a:srgbClr val="8DA2A3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5850050" y="3505207"/>
            <a:ext cx="822900" cy="822900"/>
          </a:xfrm>
          <a:prstGeom prst="ellipse">
            <a:avLst/>
          </a:prstGeom>
          <a:gradFill>
            <a:gsLst>
              <a:gs pos="0">
                <a:srgbClr val="3A1C3D"/>
              </a:gs>
              <a:gs pos="80000">
                <a:srgbClr val="4B2452"/>
              </a:gs>
              <a:gs pos="100000">
                <a:srgbClr val="4C2353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66"/>
          <p:cNvSpPr/>
          <p:nvPr/>
        </p:nvSpPr>
        <p:spPr>
          <a:xfrm>
            <a:off x="8435920" y="3505207"/>
            <a:ext cx="822900" cy="8229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6"/>
          <p:cNvSpPr/>
          <p:nvPr/>
        </p:nvSpPr>
        <p:spPr>
          <a:xfrm>
            <a:off x="7150053" y="3461124"/>
            <a:ext cx="822900" cy="822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 chart" id="733" name="Google Shape;73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437" y="3587301"/>
            <a:ext cx="610349" cy="61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734" name="Google Shape;73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6739" y="3611510"/>
            <a:ext cx="610349" cy="61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735" name="Google Shape;73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199" y="3611510"/>
            <a:ext cx="610349" cy="61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ols" id="736" name="Google Shape;736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757" y="3654032"/>
            <a:ext cx="610349" cy="61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66"/>
          <p:cNvGrpSpPr/>
          <p:nvPr/>
        </p:nvGrpSpPr>
        <p:grpSpPr>
          <a:xfrm>
            <a:off x="318586" y="3149227"/>
            <a:ext cx="1535852" cy="1534918"/>
            <a:chOff x="804753" y="3143237"/>
            <a:chExt cx="1535852" cy="1534918"/>
          </a:xfrm>
        </p:grpSpPr>
        <p:sp>
          <p:nvSpPr>
            <p:cNvPr id="738" name="Google Shape;738;p66"/>
            <p:cNvSpPr/>
            <p:nvPr/>
          </p:nvSpPr>
          <p:spPr>
            <a:xfrm>
              <a:off x="80475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66"/>
            <p:cNvSpPr/>
            <p:nvPr/>
          </p:nvSpPr>
          <p:spPr>
            <a:xfrm>
              <a:off x="804753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66"/>
          <p:cNvGrpSpPr/>
          <p:nvPr/>
        </p:nvGrpSpPr>
        <p:grpSpPr>
          <a:xfrm>
            <a:off x="1611521" y="3149229"/>
            <a:ext cx="1534917" cy="1534916"/>
            <a:chOff x="2097688" y="3143239"/>
            <a:chExt cx="1534917" cy="1534916"/>
          </a:xfrm>
        </p:grpSpPr>
        <p:sp>
          <p:nvSpPr>
            <p:cNvPr id="741" name="Google Shape;741;p66"/>
            <p:cNvSpPr/>
            <p:nvPr/>
          </p:nvSpPr>
          <p:spPr>
            <a:xfrm rot="10800000">
              <a:off x="2097688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6"/>
            <p:cNvSpPr/>
            <p:nvPr/>
          </p:nvSpPr>
          <p:spPr>
            <a:xfrm rot="10800000">
              <a:off x="2220472" y="3911163"/>
              <a:ext cx="1290905" cy="645461"/>
            </a:xfrm>
            <a:custGeom>
              <a:rect b="b" l="l" r="r" t="t"/>
              <a:pathLst>
                <a:path extrusionOk="0" h="1271016" w="2541996">
                  <a:moveTo>
                    <a:pt x="1271016" y="0"/>
                  </a:moveTo>
                  <a:cubicBezTo>
                    <a:pt x="1929107" y="0"/>
                    <a:pt x="2470381" y="500144"/>
                    <a:pt x="2535470" y="1141062"/>
                  </a:cubicBezTo>
                  <a:lnTo>
                    <a:pt x="2541996" y="1270301"/>
                  </a:lnTo>
                  <a:lnTo>
                    <a:pt x="2307244" y="1270433"/>
                  </a:lnTo>
                  <a:cubicBezTo>
                    <a:pt x="2306922" y="698254"/>
                    <a:pt x="1842904" y="234627"/>
                    <a:pt x="1270725" y="234788"/>
                  </a:cubicBezTo>
                  <a:cubicBezTo>
                    <a:pt x="698546" y="234949"/>
                    <a:pt x="234788" y="698837"/>
                    <a:pt x="234788" y="1271016"/>
                  </a:cubicBezTo>
                  <a:lnTo>
                    <a:pt x="0" y="1271016"/>
                  </a:lnTo>
                  <a:cubicBezTo>
                    <a:pt x="0" y="569053"/>
                    <a:pt x="569053" y="0"/>
                    <a:pt x="1271016" y="0"/>
                  </a:cubicBezTo>
                  <a:close/>
                </a:path>
              </a:pathLst>
            </a:custGeom>
            <a:solidFill>
              <a:srgbClr val="181818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66"/>
          <p:cNvGrpSpPr/>
          <p:nvPr/>
        </p:nvGrpSpPr>
        <p:grpSpPr>
          <a:xfrm>
            <a:off x="2904456" y="3149227"/>
            <a:ext cx="1535852" cy="1534918"/>
            <a:chOff x="3390623" y="3143237"/>
            <a:chExt cx="1535852" cy="1534918"/>
          </a:xfrm>
        </p:grpSpPr>
        <p:sp>
          <p:nvSpPr>
            <p:cNvPr id="744" name="Google Shape;744;p66"/>
            <p:cNvSpPr/>
            <p:nvPr/>
          </p:nvSpPr>
          <p:spPr>
            <a:xfrm>
              <a:off x="339062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6"/>
            <p:cNvSpPr/>
            <p:nvPr/>
          </p:nvSpPr>
          <p:spPr>
            <a:xfrm>
              <a:off x="3390623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66"/>
          <p:cNvGrpSpPr/>
          <p:nvPr/>
        </p:nvGrpSpPr>
        <p:grpSpPr>
          <a:xfrm>
            <a:off x="4197391" y="3149229"/>
            <a:ext cx="1534917" cy="1534916"/>
            <a:chOff x="4683558" y="3143239"/>
            <a:chExt cx="1534917" cy="1534916"/>
          </a:xfrm>
        </p:grpSpPr>
        <p:sp>
          <p:nvSpPr>
            <p:cNvPr id="747" name="Google Shape;747;p66"/>
            <p:cNvSpPr/>
            <p:nvPr/>
          </p:nvSpPr>
          <p:spPr>
            <a:xfrm rot="10800000">
              <a:off x="4683558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66"/>
            <p:cNvSpPr/>
            <p:nvPr/>
          </p:nvSpPr>
          <p:spPr>
            <a:xfrm rot="10800000">
              <a:off x="4806342" y="3911163"/>
              <a:ext cx="1290905" cy="645461"/>
            </a:xfrm>
            <a:custGeom>
              <a:rect b="b" l="l" r="r" t="t"/>
              <a:pathLst>
                <a:path extrusionOk="0" h="1271016" w="2541996">
                  <a:moveTo>
                    <a:pt x="1271016" y="0"/>
                  </a:moveTo>
                  <a:cubicBezTo>
                    <a:pt x="1929107" y="0"/>
                    <a:pt x="2470381" y="500144"/>
                    <a:pt x="2535470" y="1141062"/>
                  </a:cubicBezTo>
                  <a:lnTo>
                    <a:pt x="2541996" y="1270301"/>
                  </a:lnTo>
                  <a:lnTo>
                    <a:pt x="2307244" y="1270433"/>
                  </a:lnTo>
                  <a:cubicBezTo>
                    <a:pt x="2306922" y="698254"/>
                    <a:pt x="1842904" y="234627"/>
                    <a:pt x="1270725" y="234788"/>
                  </a:cubicBezTo>
                  <a:cubicBezTo>
                    <a:pt x="698546" y="234949"/>
                    <a:pt x="234788" y="698837"/>
                    <a:pt x="234788" y="1271016"/>
                  </a:cubicBezTo>
                  <a:lnTo>
                    <a:pt x="0" y="1271016"/>
                  </a:lnTo>
                  <a:cubicBezTo>
                    <a:pt x="0" y="569053"/>
                    <a:pt x="569053" y="0"/>
                    <a:pt x="1271016" y="0"/>
                  </a:cubicBezTo>
                  <a:close/>
                </a:path>
              </a:pathLst>
            </a:custGeom>
            <a:solidFill>
              <a:srgbClr val="181818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66"/>
          <p:cNvGrpSpPr/>
          <p:nvPr/>
        </p:nvGrpSpPr>
        <p:grpSpPr>
          <a:xfrm>
            <a:off x="5490323" y="3149227"/>
            <a:ext cx="1535852" cy="1534918"/>
            <a:chOff x="5976490" y="3143237"/>
            <a:chExt cx="1535852" cy="1534918"/>
          </a:xfrm>
        </p:grpSpPr>
        <p:sp>
          <p:nvSpPr>
            <p:cNvPr id="750" name="Google Shape;750;p66"/>
            <p:cNvSpPr/>
            <p:nvPr/>
          </p:nvSpPr>
          <p:spPr>
            <a:xfrm>
              <a:off x="597649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66"/>
            <p:cNvSpPr/>
            <p:nvPr/>
          </p:nvSpPr>
          <p:spPr>
            <a:xfrm>
              <a:off x="5976490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66"/>
          <p:cNvSpPr/>
          <p:nvPr/>
        </p:nvSpPr>
        <p:spPr>
          <a:xfrm rot="10800000">
            <a:off x="6906884" y="3917573"/>
            <a:ext cx="1290063" cy="645041"/>
          </a:xfrm>
          <a:custGeom>
            <a:rect b="b" l="l" r="r" t="t"/>
            <a:pathLst>
              <a:path extrusionOk="0" h="1271016" w="2541996">
                <a:moveTo>
                  <a:pt x="1271016" y="0"/>
                </a:moveTo>
                <a:cubicBezTo>
                  <a:pt x="1929107" y="0"/>
                  <a:pt x="2470381" y="500144"/>
                  <a:pt x="2535470" y="1141062"/>
                </a:cubicBezTo>
                <a:lnTo>
                  <a:pt x="2541996" y="1270301"/>
                </a:lnTo>
                <a:lnTo>
                  <a:pt x="2307244" y="1270433"/>
                </a:lnTo>
                <a:cubicBezTo>
                  <a:pt x="2306922" y="698254"/>
                  <a:pt x="1842904" y="234627"/>
                  <a:pt x="1270725" y="234788"/>
                </a:cubicBezTo>
                <a:cubicBezTo>
                  <a:pt x="698546" y="234949"/>
                  <a:pt x="234788" y="698837"/>
                  <a:pt x="234788" y="1271016"/>
                </a:cubicBezTo>
                <a:lnTo>
                  <a:pt x="0" y="1271016"/>
                </a:lnTo>
                <a:cubicBezTo>
                  <a:pt x="0" y="569053"/>
                  <a:pt x="569053" y="0"/>
                  <a:pt x="1271016" y="0"/>
                </a:cubicBezTo>
                <a:close/>
              </a:path>
            </a:pathLst>
          </a:custGeom>
          <a:solidFill>
            <a:srgbClr val="181818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66"/>
          <p:cNvGrpSpPr/>
          <p:nvPr/>
        </p:nvGrpSpPr>
        <p:grpSpPr>
          <a:xfrm>
            <a:off x="8076196" y="3149227"/>
            <a:ext cx="1536943" cy="1534918"/>
            <a:chOff x="8562363" y="3143237"/>
            <a:chExt cx="1536943" cy="1534918"/>
          </a:xfrm>
        </p:grpSpPr>
        <p:sp>
          <p:nvSpPr>
            <p:cNvPr id="754" name="Google Shape;754;p66"/>
            <p:cNvSpPr/>
            <p:nvPr/>
          </p:nvSpPr>
          <p:spPr>
            <a:xfrm>
              <a:off x="856236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6"/>
            <p:cNvSpPr/>
            <p:nvPr/>
          </p:nvSpPr>
          <p:spPr>
            <a:xfrm>
              <a:off x="8563455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66"/>
          <p:cNvGrpSpPr/>
          <p:nvPr/>
        </p:nvGrpSpPr>
        <p:grpSpPr>
          <a:xfrm>
            <a:off x="6778277" y="3147710"/>
            <a:ext cx="1534917" cy="1534916"/>
            <a:chOff x="9855296" y="3143240"/>
            <a:chExt cx="1534917" cy="1534916"/>
          </a:xfrm>
        </p:grpSpPr>
        <p:sp>
          <p:nvSpPr>
            <p:cNvPr id="757" name="Google Shape;757;p66"/>
            <p:cNvSpPr/>
            <p:nvPr/>
          </p:nvSpPr>
          <p:spPr>
            <a:xfrm rot="10800000">
              <a:off x="9855296" y="3143240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6"/>
            <p:cNvSpPr/>
            <p:nvPr/>
          </p:nvSpPr>
          <p:spPr>
            <a:xfrm rot="10800000">
              <a:off x="9979174" y="3911163"/>
              <a:ext cx="1290905" cy="645461"/>
            </a:xfrm>
            <a:custGeom>
              <a:rect b="b" l="l" r="r" t="t"/>
              <a:pathLst>
                <a:path extrusionOk="0" h="1271016" w="2541996">
                  <a:moveTo>
                    <a:pt x="1271016" y="0"/>
                  </a:moveTo>
                  <a:cubicBezTo>
                    <a:pt x="1929107" y="0"/>
                    <a:pt x="2470381" y="500144"/>
                    <a:pt x="2535470" y="1141062"/>
                  </a:cubicBezTo>
                  <a:lnTo>
                    <a:pt x="2541996" y="1270301"/>
                  </a:lnTo>
                  <a:lnTo>
                    <a:pt x="2307244" y="1270433"/>
                  </a:lnTo>
                  <a:cubicBezTo>
                    <a:pt x="2306922" y="698254"/>
                    <a:pt x="1842904" y="234627"/>
                    <a:pt x="1270725" y="234788"/>
                  </a:cubicBezTo>
                  <a:cubicBezTo>
                    <a:pt x="698546" y="234949"/>
                    <a:pt x="234788" y="698837"/>
                    <a:pt x="234788" y="1271016"/>
                  </a:cubicBezTo>
                  <a:lnTo>
                    <a:pt x="0" y="1271016"/>
                  </a:lnTo>
                  <a:cubicBezTo>
                    <a:pt x="0" y="569053"/>
                    <a:pt x="569053" y="0"/>
                    <a:pt x="1271016" y="0"/>
                  </a:cubicBezTo>
                  <a:close/>
                </a:path>
              </a:pathLst>
            </a:custGeom>
            <a:solidFill>
              <a:srgbClr val="181818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66"/>
          <p:cNvSpPr/>
          <p:nvPr/>
        </p:nvSpPr>
        <p:spPr>
          <a:xfrm>
            <a:off x="912594" y="2758840"/>
            <a:ext cx="365700" cy="365700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4E06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7C4E0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60" name="Google Shape;760;p66"/>
          <p:cNvSpPr/>
          <p:nvPr/>
        </p:nvSpPr>
        <p:spPr>
          <a:xfrm>
            <a:off x="3489034" y="2758840"/>
            <a:ext cx="365700" cy="3657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61" name="Google Shape;761;p66"/>
          <p:cNvSpPr/>
          <p:nvPr/>
        </p:nvSpPr>
        <p:spPr>
          <a:xfrm>
            <a:off x="2196099" y="4557308"/>
            <a:ext cx="365700" cy="3657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62" name="Google Shape;762;p66"/>
          <p:cNvSpPr/>
          <p:nvPr/>
        </p:nvSpPr>
        <p:spPr>
          <a:xfrm>
            <a:off x="4781969" y="4557308"/>
            <a:ext cx="365700" cy="3657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63" name="Google Shape;763;p66"/>
          <p:cNvSpPr/>
          <p:nvPr/>
        </p:nvSpPr>
        <p:spPr>
          <a:xfrm>
            <a:off x="6074904" y="2758840"/>
            <a:ext cx="365700" cy="3657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64" name="Google Shape;764;p66"/>
          <p:cNvSpPr/>
          <p:nvPr/>
        </p:nvSpPr>
        <p:spPr>
          <a:xfrm>
            <a:off x="8660774" y="2758840"/>
            <a:ext cx="365700" cy="3657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765" name="Google Shape;765;p66"/>
          <p:cNvSpPr/>
          <p:nvPr/>
        </p:nvSpPr>
        <p:spPr>
          <a:xfrm>
            <a:off x="7402299" y="4545877"/>
            <a:ext cx="365700" cy="365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66" name="Google Shape;766;p66"/>
          <p:cNvSpPr txBox="1"/>
          <p:nvPr/>
        </p:nvSpPr>
        <p:spPr>
          <a:xfrm>
            <a:off x="38135" y="4660081"/>
            <a:ext cx="192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IDENTIFICACIÓN</a:t>
            </a:r>
            <a:endParaRPr b="1" sz="2000" cap="none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 DATASETS</a:t>
            </a:r>
            <a:endParaRPr/>
          </a:p>
        </p:txBody>
      </p:sp>
      <p:sp>
        <p:nvSpPr>
          <p:cNvPr id="767" name="Google Shape;767;p66"/>
          <p:cNvSpPr txBox="1"/>
          <p:nvPr/>
        </p:nvSpPr>
        <p:spPr>
          <a:xfrm>
            <a:off x="1191858" y="1657131"/>
            <a:ext cx="23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9BBB59"/>
                </a:solidFill>
                <a:latin typeface="Calibri"/>
                <a:ea typeface="Calibri"/>
                <a:cs typeface="Calibri"/>
                <a:sym typeface="Calibri"/>
              </a:rPr>
              <a:t>TIPOS DE VARIABLES</a:t>
            </a:r>
            <a:endParaRPr b="1" i="0" sz="2000" u="none" cap="none" strike="noStrike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6"/>
          <p:cNvSpPr txBox="1"/>
          <p:nvPr/>
        </p:nvSpPr>
        <p:spPr>
          <a:xfrm>
            <a:off x="2839906" y="4735875"/>
            <a:ext cx="16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392B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C0392B"/>
                </a:solidFill>
                <a:latin typeface="Calibri"/>
                <a:ea typeface="Calibri"/>
                <a:cs typeface="Calibri"/>
                <a:sym typeface="Calibri"/>
              </a:rPr>
              <a:t>REEMPLAZOS </a:t>
            </a:r>
            <a:endParaRPr/>
          </a:p>
        </p:txBody>
      </p:sp>
      <p:sp>
        <p:nvSpPr>
          <p:cNvPr id="769" name="Google Shape;769;p66"/>
          <p:cNvSpPr txBox="1"/>
          <p:nvPr/>
        </p:nvSpPr>
        <p:spPr>
          <a:xfrm>
            <a:off x="5485883" y="4711419"/>
            <a:ext cx="162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C50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4B2C50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endParaRPr b="1" sz="2000" cap="none">
              <a:solidFill>
                <a:srgbClr val="4B2C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C50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4B2C50"/>
                </a:solidFill>
                <a:latin typeface="Calibri"/>
                <a:ea typeface="Calibri"/>
                <a:cs typeface="Calibri"/>
                <a:sym typeface="Calibri"/>
              </a:rPr>
              <a:t>DUPLICADOS</a:t>
            </a:r>
            <a:endParaRPr b="1" i="0" sz="2000" u="none" cap="none" strike="noStrike">
              <a:solidFill>
                <a:srgbClr val="4B2C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0" name="Google Shape;770;p66"/>
          <p:cNvGrpSpPr/>
          <p:nvPr/>
        </p:nvGrpSpPr>
        <p:grpSpPr>
          <a:xfrm>
            <a:off x="3774807" y="1682333"/>
            <a:ext cx="2395541" cy="816805"/>
            <a:chOff x="1947254" y="5086009"/>
            <a:chExt cx="3204309" cy="816805"/>
          </a:xfrm>
        </p:grpSpPr>
        <p:sp>
          <p:nvSpPr>
            <p:cNvPr id="771" name="Google Shape;771;p66"/>
            <p:cNvSpPr/>
            <p:nvPr/>
          </p:nvSpPr>
          <p:spPr>
            <a:xfrm>
              <a:off x="2181256" y="5441149"/>
              <a:ext cx="27363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5A5A6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rgbClr val="95A5A6"/>
                  </a:solidFill>
                  <a:latin typeface="Calibri"/>
                  <a:ea typeface="Calibri"/>
                  <a:cs typeface="Calibri"/>
                  <a:sym typeface="Calibri"/>
                </a:rPr>
                <a:t>Ordenamos los turnos </a:t>
              </a:r>
              <a:r>
                <a:rPr b="1" lang="en-US" sz="1200">
                  <a:solidFill>
                    <a:srgbClr val="95A5A6"/>
                  </a:solidFill>
                  <a:latin typeface="Calibri"/>
                  <a:ea typeface="Calibri"/>
                  <a:cs typeface="Calibri"/>
                  <a:sym typeface="Calibri"/>
                </a:rPr>
                <a:t>por</a:t>
              </a:r>
              <a:r>
                <a:rPr b="1" i="0" lang="en-US" sz="1200" u="none" cap="none" strike="noStrike">
                  <a:solidFill>
                    <a:srgbClr val="95A5A6"/>
                  </a:solidFill>
                  <a:latin typeface="Calibri"/>
                  <a:ea typeface="Calibri"/>
                  <a:cs typeface="Calibri"/>
                  <a:sym typeface="Calibri"/>
                </a:rPr>
                <a:t> Fecha</a:t>
              </a:r>
              <a:r>
                <a:rPr b="1" lang="en-US" sz="1200">
                  <a:solidFill>
                    <a:srgbClr val="95A5A6"/>
                  </a:solidFill>
                  <a:latin typeface="Calibri"/>
                  <a:ea typeface="Calibri"/>
                  <a:cs typeface="Calibri"/>
                  <a:sym typeface="Calibri"/>
                </a:rPr>
                <a:t> (Descendente)</a:t>
              </a:r>
              <a:endParaRPr b="1" i="0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6"/>
            <p:cNvSpPr txBox="1"/>
            <p:nvPr/>
          </p:nvSpPr>
          <p:spPr>
            <a:xfrm>
              <a:off x="1947254" y="5086009"/>
              <a:ext cx="320430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7F80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6B7F80"/>
                  </a:solidFill>
                  <a:latin typeface="Calibri"/>
                  <a:ea typeface="Calibri"/>
                  <a:cs typeface="Calibri"/>
                  <a:sym typeface="Calibri"/>
                </a:rPr>
                <a:t>ORDEN DEL DATASET</a:t>
              </a:r>
              <a:endParaRPr b="1"/>
            </a:p>
          </p:txBody>
        </p:sp>
      </p:grpSp>
      <p:sp>
        <p:nvSpPr>
          <p:cNvPr id="773" name="Google Shape;773;p66"/>
          <p:cNvSpPr txBox="1"/>
          <p:nvPr/>
        </p:nvSpPr>
        <p:spPr>
          <a:xfrm>
            <a:off x="7458355" y="1525275"/>
            <a:ext cx="1847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rgbClr val="16A0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6"/>
          <p:cNvSpPr txBox="1"/>
          <p:nvPr/>
        </p:nvSpPr>
        <p:spPr>
          <a:xfrm>
            <a:off x="7880476" y="4694802"/>
            <a:ext cx="197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EXPLORACIÓN </a:t>
            </a:r>
            <a:r>
              <a:rPr b="1" lang="en-US" sz="20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endParaRPr b="1" i="0" sz="2000" u="none" cap="none" strike="noStrike">
              <a:solidFill>
                <a:srgbClr val="2C3E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6"/>
          <p:cNvSpPr txBox="1"/>
          <p:nvPr/>
        </p:nvSpPr>
        <p:spPr>
          <a:xfrm>
            <a:off x="6749812" y="1741013"/>
            <a:ext cx="159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980B9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endParaRPr b="1" i="0" sz="2000" u="none" cap="none" strike="noStrike">
              <a:solidFill>
                <a:srgbClr val="2980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2980B9"/>
                </a:solidFill>
                <a:latin typeface="Calibri"/>
                <a:ea typeface="Calibri"/>
                <a:cs typeface="Calibri"/>
                <a:sym typeface="Calibri"/>
              </a:rPr>
              <a:t>DESCRIPTIVO</a:t>
            </a:r>
            <a:endParaRPr b="1" i="0" sz="2000" u="none" cap="none" strike="noStrike">
              <a:solidFill>
                <a:srgbClr val="2980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6"/>
          <p:cNvSpPr/>
          <p:nvPr/>
        </p:nvSpPr>
        <p:spPr>
          <a:xfrm>
            <a:off x="1349133" y="2102044"/>
            <a:ext cx="204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* TURNOS : </a:t>
            </a: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NUMÉRICA</a:t>
            </a: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/ 1</a:t>
            </a: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CATEGÓRICAS / 1 FECHA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* CLIMA : 12 NUMERICAS/ 1 CATEGÓRICA / 1 FECHA</a:t>
            </a:r>
            <a:endParaRPr b="1"/>
          </a:p>
        </p:txBody>
      </p:sp>
      <p:sp>
        <p:nvSpPr>
          <p:cNvPr id="777" name="Google Shape;777;p66"/>
          <p:cNvSpPr/>
          <p:nvPr/>
        </p:nvSpPr>
        <p:spPr>
          <a:xfrm>
            <a:off x="133450" y="5299675"/>
            <a:ext cx="21309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Char char="•"/>
            </a:pP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TURNOS (2018 - 2019)</a:t>
            </a:r>
            <a:endParaRPr b="1" sz="120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Char char="•"/>
            </a:pP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CLIMA (2018 - 2019)</a:t>
            </a:r>
            <a:endParaRPr b="1" sz="120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Concatenación + Merge - &gt;</a:t>
            </a:r>
            <a:endParaRPr b="1" sz="120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   2201100 filas, 25 columnas</a:t>
            </a:r>
            <a:endParaRPr b="1" sz="120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6"/>
          <p:cNvSpPr/>
          <p:nvPr/>
        </p:nvSpPr>
        <p:spPr>
          <a:xfrm>
            <a:off x="2717955" y="5334235"/>
            <a:ext cx="204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Char char="•"/>
            </a:pP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‘ – ‘</a:t>
            </a:r>
            <a:endParaRPr b="1"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Char char="•"/>
            </a:pPr>
            <a:r>
              <a:rPr b="1" i="0" lang="en-US" sz="12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‘    ‘</a:t>
            </a:r>
            <a:endParaRPr b="1"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5A6"/>
              </a:buClr>
              <a:buSzPts val="1200"/>
              <a:buChar char="•"/>
            </a:pP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NaNs</a:t>
            </a:r>
            <a:r>
              <a:rPr b="1" lang="en-US" sz="120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 por ‘No Definido’</a:t>
            </a:r>
            <a:endParaRPr b="1" i="0" sz="1200" u="none" cap="none" strike="noStrik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ars" id="779" name="Google Shape;7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103" y="3610352"/>
            <a:ext cx="610349" cy="61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zzle" id="780" name="Google Shape;780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0616" y="3622968"/>
            <a:ext cx="610349" cy="6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6"/>
          <p:cNvSpPr txBox="1"/>
          <p:nvPr>
            <p:ph idx="1" type="subTitle"/>
          </p:nvPr>
        </p:nvSpPr>
        <p:spPr>
          <a:xfrm>
            <a:off x="3787452" y="253103"/>
            <a:ext cx="4356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en-US" sz="4000"/>
              <a:t>Proceso de Trabajo</a:t>
            </a:r>
            <a:endParaRPr/>
          </a:p>
        </p:txBody>
      </p:sp>
      <p:pic>
        <p:nvPicPr>
          <p:cNvPr descr="Users" id="782" name="Google Shape;78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60389" y="3545354"/>
            <a:ext cx="765575" cy="7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6"/>
          <p:cNvSpPr/>
          <p:nvPr/>
        </p:nvSpPr>
        <p:spPr>
          <a:xfrm>
            <a:off x="10421718" y="0"/>
            <a:ext cx="1770282" cy="84504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5D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6"/>
          <p:cNvSpPr/>
          <p:nvPr/>
        </p:nvSpPr>
        <p:spPr>
          <a:xfrm>
            <a:off x="10981110" y="108546"/>
            <a:ext cx="648072" cy="627954"/>
          </a:xfrm>
          <a:custGeom>
            <a:rect b="b" l="l" r="r" t="t"/>
            <a:pathLst>
              <a:path extrusionOk="0" h="3211580" w="324000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ars" id="785" name="Google Shape;78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859998" y="3599631"/>
            <a:ext cx="610349" cy="61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66"/>
          <p:cNvGrpSpPr/>
          <p:nvPr/>
        </p:nvGrpSpPr>
        <p:grpSpPr>
          <a:xfrm rot="10800000">
            <a:off x="9397716" y="3137348"/>
            <a:ext cx="1535852" cy="1534918"/>
            <a:chOff x="3390623" y="3143237"/>
            <a:chExt cx="1535852" cy="1534918"/>
          </a:xfrm>
        </p:grpSpPr>
        <p:sp>
          <p:nvSpPr>
            <p:cNvPr id="787" name="Google Shape;787;p66"/>
            <p:cNvSpPr/>
            <p:nvPr/>
          </p:nvSpPr>
          <p:spPr>
            <a:xfrm>
              <a:off x="339062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6"/>
            <p:cNvSpPr/>
            <p:nvPr/>
          </p:nvSpPr>
          <p:spPr>
            <a:xfrm>
              <a:off x="3390623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Google Shape;789;p66"/>
          <p:cNvSpPr/>
          <p:nvPr/>
        </p:nvSpPr>
        <p:spPr>
          <a:xfrm>
            <a:off x="9967668" y="4479602"/>
            <a:ext cx="365700" cy="3657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790" name="Google Shape;790;p66"/>
          <p:cNvSpPr txBox="1"/>
          <p:nvPr/>
        </p:nvSpPr>
        <p:spPr>
          <a:xfrm>
            <a:off x="9357162" y="1741600"/>
            <a:ext cx="154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392B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C0392B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392B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C0392B"/>
                </a:solidFill>
                <a:latin typeface="Calibri"/>
                <a:ea typeface="Calibri"/>
                <a:cs typeface="Calibri"/>
                <a:sym typeface="Calibri"/>
              </a:rPr>
              <a:t>ESTADÍSTICO</a:t>
            </a:r>
            <a:endParaRPr b="1" i="0" sz="2000" u="none" cap="none" strike="noStrike">
              <a:solidFill>
                <a:srgbClr val="C039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6"/>
          <p:cNvSpPr/>
          <p:nvPr/>
        </p:nvSpPr>
        <p:spPr>
          <a:xfrm>
            <a:off x="11065333" y="3487969"/>
            <a:ext cx="822900" cy="822900"/>
          </a:xfrm>
          <a:prstGeom prst="ellipse">
            <a:avLst/>
          </a:prstGeom>
          <a:gradFill>
            <a:gsLst>
              <a:gs pos="0">
                <a:srgbClr val="CA7700"/>
              </a:gs>
              <a:gs pos="80000">
                <a:srgbClr val="FF9D00"/>
              </a:gs>
              <a:gs pos="100000">
                <a:srgbClr val="FF9F00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66"/>
          <p:cNvGrpSpPr/>
          <p:nvPr/>
        </p:nvGrpSpPr>
        <p:grpSpPr>
          <a:xfrm>
            <a:off x="10699925" y="3131989"/>
            <a:ext cx="1535852" cy="1534918"/>
            <a:chOff x="804753" y="3143237"/>
            <a:chExt cx="1535852" cy="1534918"/>
          </a:xfrm>
        </p:grpSpPr>
        <p:sp>
          <p:nvSpPr>
            <p:cNvPr id="793" name="Google Shape;793;p66"/>
            <p:cNvSpPr/>
            <p:nvPr/>
          </p:nvSpPr>
          <p:spPr>
            <a:xfrm>
              <a:off x="804753" y="3143239"/>
              <a:ext cx="1534917" cy="1534916"/>
            </a:xfrm>
            <a:prstGeom prst="blockArc">
              <a:avLst>
                <a:gd fmla="val 10800000" name="adj1"/>
                <a:gd fmla="val 21598066" name="adj2"/>
                <a:gd fmla="val 15737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804753" y="3143237"/>
              <a:ext cx="1535852" cy="767926"/>
            </a:xfrm>
            <a:custGeom>
              <a:rect b="b" l="l" r="r" t="t"/>
              <a:pathLst>
                <a:path extrusionOk="0" h="1512168" w="3024336">
                  <a:moveTo>
                    <a:pt x="1511743" y="0"/>
                  </a:moveTo>
                  <a:cubicBezTo>
                    <a:pt x="2346724" y="-235"/>
                    <a:pt x="3023866" y="676336"/>
                    <a:pt x="3024336" y="1511317"/>
                  </a:cubicBezTo>
                  <a:lnTo>
                    <a:pt x="2783148" y="1511453"/>
                  </a:lnTo>
                  <a:lnTo>
                    <a:pt x="2776622" y="1382214"/>
                  </a:lnTo>
                  <a:cubicBezTo>
                    <a:pt x="2711533" y="741296"/>
                    <a:pt x="2170259" y="241152"/>
                    <a:pt x="1512168" y="241152"/>
                  </a:cubicBezTo>
                  <a:cubicBezTo>
                    <a:pt x="810205" y="241152"/>
                    <a:pt x="241152" y="810205"/>
                    <a:pt x="241152" y="1512168"/>
                  </a:cubicBezTo>
                  <a:lnTo>
                    <a:pt x="0" y="1512168"/>
                  </a:lnTo>
                  <a:cubicBezTo>
                    <a:pt x="0" y="677187"/>
                    <a:pt x="676761" y="235"/>
                    <a:pt x="1511743" y="0"/>
                  </a:cubicBezTo>
                  <a:close/>
                </a:path>
              </a:pathLst>
            </a:custGeom>
            <a:solidFill>
              <a:srgbClr val="181818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Google Shape;795;p66"/>
          <p:cNvSpPr/>
          <p:nvPr/>
        </p:nvSpPr>
        <p:spPr>
          <a:xfrm>
            <a:off x="11293933" y="2741602"/>
            <a:ext cx="365700" cy="365700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4E06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rgbClr val="7C4E0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i="0" sz="2000" u="none" cap="none" strike="noStrike">
              <a:solidFill>
                <a:srgbClr val="7C4E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66"/>
          <p:cNvSpPr txBox="1"/>
          <p:nvPr/>
        </p:nvSpPr>
        <p:spPr>
          <a:xfrm>
            <a:off x="10512710" y="4524642"/>
            <a:ext cx="170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PROBAB.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000"/>
              <a:buFont typeface="Calibri"/>
              <a:buNone/>
            </a:pPr>
            <a:r>
              <a:rPr b="1" lang="en-US" sz="2000" cap="non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CONDICIONAL</a:t>
            </a:r>
            <a:endParaRPr b="1" i="0" sz="2000" u="none" cap="none" strike="noStrike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 chart" id="797" name="Google Shape;7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9308" y="3627223"/>
            <a:ext cx="610349" cy="6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6"/>
          <p:cNvSpPr/>
          <p:nvPr/>
        </p:nvSpPr>
        <p:spPr>
          <a:xfrm rot="10800000">
            <a:off x="10351869" y="5200355"/>
            <a:ext cx="1321200" cy="1237200"/>
          </a:xfrm>
          <a:prstGeom prst="blockArc">
            <a:avLst>
              <a:gd fmla="val 10800000" name="adj1"/>
              <a:gd fmla="val 21598066" name="adj2"/>
              <a:gd fmla="val 1573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6"/>
          <p:cNvSpPr/>
          <p:nvPr/>
        </p:nvSpPr>
        <p:spPr>
          <a:xfrm>
            <a:off x="10636799" y="5334979"/>
            <a:ext cx="708300" cy="663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6"/>
          <p:cNvSpPr/>
          <p:nvPr/>
        </p:nvSpPr>
        <p:spPr>
          <a:xfrm>
            <a:off x="11549032" y="5963930"/>
            <a:ext cx="314700" cy="2949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pic>
        <p:nvPicPr>
          <p:cNvPr descr="Rocket" id="801" name="Google Shape;801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7113" y="5411803"/>
            <a:ext cx="561314" cy="56131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6"/>
          <p:cNvSpPr txBox="1"/>
          <p:nvPr/>
        </p:nvSpPr>
        <p:spPr>
          <a:xfrm>
            <a:off x="8922638" y="6438529"/>
            <a:ext cx="3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EVOLUCIÓN EN EL TIEMPO</a:t>
            </a:r>
            <a:endParaRPr/>
          </a:p>
        </p:txBody>
      </p:sp>
      <p:grpSp>
        <p:nvGrpSpPr>
          <p:cNvPr id="803" name="Google Shape;803;p66"/>
          <p:cNvGrpSpPr/>
          <p:nvPr/>
        </p:nvGrpSpPr>
        <p:grpSpPr>
          <a:xfrm>
            <a:off x="2610748" y="-22497"/>
            <a:ext cx="1049656" cy="1637955"/>
            <a:chOff x="3763109" y="1703596"/>
            <a:chExt cx="2624141" cy="6919963"/>
          </a:xfrm>
        </p:grpSpPr>
        <p:sp>
          <p:nvSpPr>
            <p:cNvPr id="804" name="Google Shape;804;p66"/>
            <p:cNvSpPr/>
            <p:nvPr/>
          </p:nvSpPr>
          <p:spPr>
            <a:xfrm>
              <a:off x="3763109" y="3202640"/>
              <a:ext cx="2624141" cy="5420919"/>
            </a:xfrm>
            <a:custGeom>
              <a:rect b="b" l="l" r="r" t="t"/>
              <a:pathLst>
                <a:path extrusionOk="0" h="5036043" w="2437829">
                  <a:moveTo>
                    <a:pt x="554053" y="4033219"/>
                  </a:moveTo>
                  <a:cubicBezTo>
                    <a:pt x="505938" y="4033219"/>
                    <a:pt x="461031" y="4033219"/>
                    <a:pt x="412274" y="4033219"/>
                  </a:cubicBezTo>
                  <a:cubicBezTo>
                    <a:pt x="405859" y="3971632"/>
                    <a:pt x="399444" y="3911969"/>
                    <a:pt x="393670" y="3851665"/>
                  </a:cubicBezTo>
                  <a:cubicBezTo>
                    <a:pt x="349404" y="3392968"/>
                    <a:pt x="303855" y="2934913"/>
                    <a:pt x="261514" y="2476216"/>
                  </a:cubicBezTo>
                  <a:cubicBezTo>
                    <a:pt x="257023" y="2424252"/>
                    <a:pt x="239060" y="2394099"/>
                    <a:pt x="196719" y="2364589"/>
                  </a:cubicBezTo>
                  <a:cubicBezTo>
                    <a:pt x="69695" y="2274774"/>
                    <a:pt x="2334" y="2147750"/>
                    <a:pt x="1692" y="1992499"/>
                  </a:cubicBezTo>
                  <a:cubicBezTo>
                    <a:pt x="-232" y="1482479"/>
                    <a:pt x="-874" y="972460"/>
                    <a:pt x="1692" y="462440"/>
                  </a:cubicBezTo>
                  <a:cubicBezTo>
                    <a:pt x="2976" y="216091"/>
                    <a:pt x="199927" y="12725"/>
                    <a:pt x="446276" y="2460"/>
                  </a:cubicBezTo>
                  <a:cubicBezTo>
                    <a:pt x="573299" y="-2672"/>
                    <a:pt x="700323" y="1819"/>
                    <a:pt x="832479" y="1819"/>
                  </a:cubicBezTo>
                  <a:cubicBezTo>
                    <a:pt x="765760" y="184656"/>
                    <a:pt x="700323" y="364927"/>
                    <a:pt x="633604" y="549047"/>
                  </a:cubicBezTo>
                  <a:cubicBezTo>
                    <a:pt x="716362" y="574709"/>
                    <a:pt x="796553" y="599087"/>
                    <a:pt x="880594" y="624748"/>
                  </a:cubicBezTo>
                  <a:cubicBezTo>
                    <a:pt x="860065" y="681203"/>
                    <a:pt x="841461" y="737658"/>
                    <a:pt x="818365" y="792189"/>
                  </a:cubicBezTo>
                  <a:cubicBezTo>
                    <a:pt x="806818" y="819775"/>
                    <a:pt x="813233" y="835171"/>
                    <a:pt x="835046" y="853776"/>
                  </a:cubicBezTo>
                  <a:cubicBezTo>
                    <a:pt x="945389" y="950006"/>
                    <a:pt x="1053809" y="1048161"/>
                    <a:pt x="1164152" y="1144391"/>
                  </a:cubicBezTo>
                  <a:cubicBezTo>
                    <a:pt x="1185323" y="1162996"/>
                    <a:pt x="1194305" y="1180958"/>
                    <a:pt x="1194305" y="1209827"/>
                  </a:cubicBezTo>
                  <a:cubicBezTo>
                    <a:pt x="1193663" y="2135561"/>
                    <a:pt x="1193663" y="3061937"/>
                    <a:pt x="1193663" y="3987670"/>
                  </a:cubicBezTo>
                  <a:cubicBezTo>
                    <a:pt x="1193663" y="4001142"/>
                    <a:pt x="1193663" y="4015256"/>
                    <a:pt x="1193663" y="4030653"/>
                  </a:cubicBezTo>
                  <a:cubicBezTo>
                    <a:pt x="1224456" y="4030653"/>
                    <a:pt x="1252684" y="4030653"/>
                    <a:pt x="1284761" y="4030653"/>
                  </a:cubicBezTo>
                  <a:cubicBezTo>
                    <a:pt x="1284761" y="4015898"/>
                    <a:pt x="1284761" y="4002426"/>
                    <a:pt x="1284761" y="3988953"/>
                  </a:cubicBezTo>
                  <a:cubicBezTo>
                    <a:pt x="1284761" y="3061937"/>
                    <a:pt x="1284761" y="2134920"/>
                    <a:pt x="1284119" y="1207903"/>
                  </a:cubicBezTo>
                  <a:cubicBezTo>
                    <a:pt x="1284119" y="1180958"/>
                    <a:pt x="1291818" y="1162996"/>
                    <a:pt x="1312347" y="1145674"/>
                  </a:cubicBezTo>
                  <a:cubicBezTo>
                    <a:pt x="1425257" y="1047519"/>
                    <a:pt x="1536242" y="947440"/>
                    <a:pt x="1648511" y="848002"/>
                  </a:cubicBezTo>
                  <a:cubicBezTo>
                    <a:pt x="1655567" y="841587"/>
                    <a:pt x="1662625" y="835171"/>
                    <a:pt x="1670323" y="827473"/>
                  </a:cubicBezTo>
                  <a:cubicBezTo>
                    <a:pt x="1645944" y="761395"/>
                    <a:pt x="1622208" y="695317"/>
                    <a:pt x="1596546" y="625390"/>
                  </a:cubicBezTo>
                  <a:cubicBezTo>
                    <a:pt x="1678663" y="600370"/>
                    <a:pt x="1758213" y="575350"/>
                    <a:pt x="1843537" y="549689"/>
                  </a:cubicBezTo>
                  <a:cubicBezTo>
                    <a:pt x="1777459" y="367493"/>
                    <a:pt x="1711381" y="187222"/>
                    <a:pt x="1645303" y="4385"/>
                  </a:cubicBezTo>
                  <a:cubicBezTo>
                    <a:pt x="1651077" y="3102"/>
                    <a:pt x="1656209" y="1819"/>
                    <a:pt x="1660700" y="1819"/>
                  </a:cubicBezTo>
                  <a:cubicBezTo>
                    <a:pt x="1765270" y="1819"/>
                    <a:pt x="1870481" y="-748"/>
                    <a:pt x="1975051" y="3102"/>
                  </a:cubicBezTo>
                  <a:cubicBezTo>
                    <a:pt x="2236798" y="11442"/>
                    <a:pt x="2435673" y="210959"/>
                    <a:pt x="2437598" y="473346"/>
                  </a:cubicBezTo>
                  <a:cubicBezTo>
                    <a:pt x="2440805" y="978234"/>
                    <a:pt x="2440164" y="1482479"/>
                    <a:pt x="2437598" y="1987367"/>
                  </a:cubicBezTo>
                  <a:cubicBezTo>
                    <a:pt x="2436956" y="2161223"/>
                    <a:pt x="2356764" y="2296586"/>
                    <a:pt x="2209211" y="2389609"/>
                  </a:cubicBezTo>
                  <a:cubicBezTo>
                    <a:pt x="2191890" y="2400515"/>
                    <a:pt x="2184833" y="2412063"/>
                    <a:pt x="2182909" y="2431950"/>
                  </a:cubicBezTo>
                  <a:cubicBezTo>
                    <a:pt x="2132227" y="2960574"/>
                    <a:pt x="2080905" y="3489198"/>
                    <a:pt x="2029582" y="4017823"/>
                  </a:cubicBezTo>
                  <a:cubicBezTo>
                    <a:pt x="2028940" y="4021672"/>
                    <a:pt x="2028299" y="4026162"/>
                    <a:pt x="2026374" y="4033861"/>
                  </a:cubicBezTo>
                  <a:cubicBezTo>
                    <a:pt x="1979542" y="4033861"/>
                    <a:pt x="1933352" y="4033861"/>
                    <a:pt x="1883954" y="4033861"/>
                  </a:cubicBezTo>
                  <a:cubicBezTo>
                    <a:pt x="1879463" y="4094807"/>
                    <a:pt x="1874972" y="4151903"/>
                    <a:pt x="1870481" y="4209000"/>
                  </a:cubicBezTo>
                  <a:cubicBezTo>
                    <a:pt x="1859575" y="4358477"/>
                    <a:pt x="1851235" y="4507954"/>
                    <a:pt x="1837122" y="4656790"/>
                  </a:cubicBezTo>
                  <a:cubicBezTo>
                    <a:pt x="1831348" y="4714529"/>
                    <a:pt x="1818517" y="4773550"/>
                    <a:pt x="1799271" y="4828080"/>
                  </a:cubicBezTo>
                  <a:cubicBezTo>
                    <a:pt x="1739609" y="5000012"/>
                    <a:pt x="1613868" y="5066089"/>
                    <a:pt x="1436163" y="5025031"/>
                  </a:cubicBezTo>
                  <a:cubicBezTo>
                    <a:pt x="1347631" y="5004502"/>
                    <a:pt x="1273855" y="4960236"/>
                    <a:pt x="1223174" y="4890309"/>
                  </a:cubicBezTo>
                  <a:cubicBezTo>
                    <a:pt x="1166077" y="4923669"/>
                    <a:pt x="1113471" y="4962161"/>
                    <a:pt x="1055092" y="4985897"/>
                  </a:cubicBezTo>
                  <a:cubicBezTo>
                    <a:pt x="999919" y="5008351"/>
                    <a:pt x="938332" y="5021823"/>
                    <a:pt x="878670" y="5025673"/>
                  </a:cubicBezTo>
                  <a:cubicBezTo>
                    <a:pt x="781798" y="5032088"/>
                    <a:pt x="708021" y="4985256"/>
                    <a:pt x="662473" y="4898649"/>
                  </a:cubicBezTo>
                  <a:cubicBezTo>
                    <a:pt x="618848" y="4816533"/>
                    <a:pt x="606018" y="4726718"/>
                    <a:pt x="598961" y="4635620"/>
                  </a:cubicBezTo>
                  <a:cubicBezTo>
                    <a:pt x="584847" y="4447009"/>
                    <a:pt x="572017" y="4258398"/>
                    <a:pt x="558544" y="4069145"/>
                  </a:cubicBezTo>
                  <a:cubicBezTo>
                    <a:pt x="557903" y="4057598"/>
                    <a:pt x="555978" y="4046692"/>
                    <a:pt x="554053" y="4033219"/>
                  </a:cubicBezTo>
                  <a:close/>
                  <a:moveTo>
                    <a:pt x="1654926" y="1196997"/>
                  </a:moveTo>
                  <a:cubicBezTo>
                    <a:pt x="1584357" y="1196997"/>
                    <a:pt x="1518279" y="1196997"/>
                    <a:pt x="1450277" y="1196997"/>
                  </a:cubicBezTo>
                  <a:cubicBezTo>
                    <a:pt x="1450277" y="1291944"/>
                    <a:pt x="1450277" y="1384325"/>
                    <a:pt x="1450277" y="1480555"/>
                  </a:cubicBezTo>
                  <a:cubicBezTo>
                    <a:pt x="1518921" y="1480555"/>
                    <a:pt x="1586282" y="1480555"/>
                    <a:pt x="1656209" y="1480555"/>
                  </a:cubicBezTo>
                  <a:cubicBezTo>
                    <a:pt x="1656209" y="1550482"/>
                    <a:pt x="1656209" y="1616560"/>
                    <a:pt x="1656209" y="1683921"/>
                  </a:cubicBezTo>
                  <a:cubicBezTo>
                    <a:pt x="1751156" y="1683921"/>
                    <a:pt x="1843537" y="1683921"/>
                    <a:pt x="1939126" y="1683921"/>
                  </a:cubicBezTo>
                  <a:cubicBezTo>
                    <a:pt x="1939126" y="1615918"/>
                    <a:pt x="1939126" y="1549199"/>
                    <a:pt x="1939126" y="1478630"/>
                  </a:cubicBezTo>
                  <a:cubicBezTo>
                    <a:pt x="2009053" y="1478630"/>
                    <a:pt x="2075772" y="1478630"/>
                    <a:pt x="2143133" y="1478630"/>
                  </a:cubicBezTo>
                  <a:cubicBezTo>
                    <a:pt x="2143133" y="1383042"/>
                    <a:pt x="2143133" y="1290661"/>
                    <a:pt x="2143133" y="1194431"/>
                  </a:cubicBezTo>
                  <a:cubicBezTo>
                    <a:pt x="2074489" y="1194431"/>
                    <a:pt x="2007770" y="1194431"/>
                    <a:pt x="1937843" y="1194431"/>
                  </a:cubicBezTo>
                  <a:cubicBezTo>
                    <a:pt x="1937843" y="1123862"/>
                    <a:pt x="1937843" y="1057142"/>
                    <a:pt x="1937843" y="991706"/>
                  </a:cubicBezTo>
                  <a:cubicBezTo>
                    <a:pt x="1842254" y="991706"/>
                    <a:pt x="1749873" y="991706"/>
                    <a:pt x="1654926" y="991706"/>
                  </a:cubicBezTo>
                  <a:cubicBezTo>
                    <a:pt x="1654926" y="1060350"/>
                    <a:pt x="1654926" y="1126428"/>
                    <a:pt x="1654926" y="119699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4394417" y="1703596"/>
              <a:ext cx="1359644" cy="1359644"/>
            </a:xfrm>
            <a:custGeom>
              <a:rect b="b" l="l" r="r" t="t"/>
              <a:pathLst>
                <a:path extrusionOk="0" h="1488359" w="1488359">
                  <a:moveTo>
                    <a:pt x="743538" y="4"/>
                  </a:moveTo>
                  <a:cubicBezTo>
                    <a:pt x="1154762" y="-1279"/>
                    <a:pt x="1489642" y="331035"/>
                    <a:pt x="1490284" y="742259"/>
                  </a:cubicBezTo>
                  <a:cubicBezTo>
                    <a:pt x="1491567" y="1154124"/>
                    <a:pt x="1156686" y="1489646"/>
                    <a:pt x="744821" y="1489646"/>
                  </a:cubicBezTo>
                  <a:cubicBezTo>
                    <a:pt x="334240" y="1489646"/>
                    <a:pt x="642" y="1156048"/>
                    <a:pt x="0" y="744825"/>
                  </a:cubicBezTo>
                  <a:cubicBezTo>
                    <a:pt x="0" y="332960"/>
                    <a:pt x="331032" y="1287"/>
                    <a:pt x="743538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4571509" y="3202944"/>
              <a:ext cx="1049656" cy="1173958"/>
            </a:xfrm>
            <a:custGeom>
              <a:rect b="b" l="l" r="r" t="t"/>
              <a:pathLst>
                <a:path extrusionOk="0" h="1090608" w="975131">
                  <a:moveTo>
                    <a:pt x="975774" y="491027"/>
                  </a:moveTo>
                  <a:cubicBezTo>
                    <a:pt x="892374" y="516688"/>
                    <a:pt x="812824" y="541066"/>
                    <a:pt x="729424" y="566728"/>
                  </a:cubicBezTo>
                  <a:cubicBezTo>
                    <a:pt x="739047" y="593672"/>
                    <a:pt x="748029" y="619334"/>
                    <a:pt x="757652" y="644995"/>
                  </a:cubicBezTo>
                  <a:cubicBezTo>
                    <a:pt x="774332" y="689902"/>
                    <a:pt x="791653" y="734810"/>
                    <a:pt x="807050" y="780359"/>
                  </a:cubicBezTo>
                  <a:cubicBezTo>
                    <a:pt x="810258" y="789340"/>
                    <a:pt x="809616" y="805379"/>
                    <a:pt x="803842" y="810511"/>
                  </a:cubicBezTo>
                  <a:cubicBezTo>
                    <a:pt x="699914" y="904175"/>
                    <a:pt x="595344" y="997197"/>
                    <a:pt x="488849" y="1091503"/>
                  </a:cubicBezTo>
                  <a:cubicBezTo>
                    <a:pt x="479226" y="1083163"/>
                    <a:pt x="469603" y="1076106"/>
                    <a:pt x="461263" y="1069049"/>
                  </a:cubicBezTo>
                  <a:cubicBezTo>
                    <a:pt x="369524" y="987574"/>
                    <a:pt x="277784" y="905458"/>
                    <a:pt x="185404" y="824625"/>
                  </a:cubicBezTo>
                  <a:cubicBezTo>
                    <a:pt x="166799" y="808586"/>
                    <a:pt x="161025" y="796397"/>
                    <a:pt x="171290" y="771377"/>
                  </a:cubicBezTo>
                  <a:cubicBezTo>
                    <a:pt x="198234" y="705299"/>
                    <a:pt x="221329" y="637938"/>
                    <a:pt x="246991" y="568011"/>
                  </a:cubicBezTo>
                  <a:cubicBezTo>
                    <a:pt x="164233" y="542350"/>
                    <a:pt x="83399" y="517330"/>
                    <a:pt x="0" y="491668"/>
                  </a:cubicBezTo>
                  <a:cubicBezTo>
                    <a:pt x="31435" y="402495"/>
                    <a:pt x="61588" y="316529"/>
                    <a:pt x="92381" y="230564"/>
                  </a:cubicBezTo>
                  <a:cubicBezTo>
                    <a:pt x="115476" y="165128"/>
                    <a:pt x="139213" y="100333"/>
                    <a:pt x="162308" y="34896"/>
                  </a:cubicBezTo>
                  <a:cubicBezTo>
                    <a:pt x="169365" y="15008"/>
                    <a:pt x="174497" y="-2313"/>
                    <a:pt x="202725" y="253"/>
                  </a:cubicBezTo>
                  <a:cubicBezTo>
                    <a:pt x="227745" y="2178"/>
                    <a:pt x="246991" y="253"/>
                    <a:pt x="259180" y="31688"/>
                  </a:cubicBezTo>
                  <a:cubicBezTo>
                    <a:pt x="322692" y="200412"/>
                    <a:pt x="390053" y="367852"/>
                    <a:pt x="455489" y="535934"/>
                  </a:cubicBezTo>
                  <a:cubicBezTo>
                    <a:pt x="458697" y="544916"/>
                    <a:pt x="462546" y="553897"/>
                    <a:pt x="468962" y="568011"/>
                  </a:cubicBezTo>
                  <a:cubicBezTo>
                    <a:pt x="475377" y="553256"/>
                    <a:pt x="479867" y="542991"/>
                    <a:pt x="484358" y="532727"/>
                  </a:cubicBezTo>
                  <a:cubicBezTo>
                    <a:pt x="550436" y="364645"/>
                    <a:pt x="616515" y="197204"/>
                    <a:pt x="681309" y="28481"/>
                  </a:cubicBezTo>
                  <a:cubicBezTo>
                    <a:pt x="689649" y="6669"/>
                    <a:pt x="700555" y="253"/>
                    <a:pt x="723009" y="253"/>
                  </a:cubicBezTo>
                  <a:cubicBezTo>
                    <a:pt x="803201" y="895"/>
                    <a:pt x="802559" y="253"/>
                    <a:pt x="829504" y="76596"/>
                  </a:cubicBezTo>
                  <a:cubicBezTo>
                    <a:pt x="876977" y="213243"/>
                    <a:pt x="925734" y="350531"/>
                    <a:pt x="975774" y="49102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66"/>
          <p:cNvGrpSpPr/>
          <p:nvPr/>
        </p:nvGrpSpPr>
        <p:grpSpPr>
          <a:xfrm>
            <a:off x="8328465" y="45098"/>
            <a:ext cx="1049656" cy="1637603"/>
            <a:chOff x="6713084" y="1703596"/>
            <a:chExt cx="2624141" cy="6918474"/>
          </a:xfrm>
        </p:grpSpPr>
        <p:sp>
          <p:nvSpPr>
            <p:cNvPr id="808" name="Google Shape;808;p66"/>
            <p:cNvSpPr/>
            <p:nvPr/>
          </p:nvSpPr>
          <p:spPr>
            <a:xfrm>
              <a:off x="6713084" y="3201150"/>
              <a:ext cx="2624141" cy="5420920"/>
            </a:xfrm>
            <a:custGeom>
              <a:rect b="b" l="l" r="r" t="t"/>
              <a:pathLst>
                <a:path extrusionOk="0" h="5036043" w="2437829">
                  <a:moveTo>
                    <a:pt x="1481070" y="5037326"/>
                  </a:moveTo>
                  <a:cubicBezTo>
                    <a:pt x="1465673" y="5033477"/>
                    <a:pt x="1450276" y="5028986"/>
                    <a:pt x="1434880" y="5025778"/>
                  </a:cubicBezTo>
                  <a:cubicBezTo>
                    <a:pt x="1346990" y="5005891"/>
                    <a:pt x="1274497" y="4962267"/>
                    <a:pt x="1218683" y="4885925"/>
                  </a:cubicBezTo>
                  <a:cubicBezTo>
                    <a:pt x="1209060" y="4892981"/>
                    <a:pt x="1200720" y="4900038"/>
                    <a:pt x="1191739" y="4907095"/>
                  </a:cubicBezTo>
                  <a:cubicBezTo>
                    <a:pt x="1103848" y="4975098"/>
                    <a:pt x="1006335" y="5021288"/>
                    <a:pt x="893425" y="5027703"/>
                  </a:cubicBezTo>
                  <a:cubicBezTo>
                    <a:pt x="786289" y="5033477"/>
                    <a:pt x="707380" y="4989853"/>
                    <a:pt x="658623" y="4893623"/>
                  </a:cubicBezTo>
                  <a:cubicBezTo>
                    <a:pt x="623981" y="4824979"/>
                    <a:pt x="608584" y="4750561"/>
                    <a:pt x="602169" y="4674860"/>
                  </a:cubicBezTo>
                  <a:cubicBezTo>
                    <a:pt x="586130" y="4473418"/>
                    <a:pt x="572658" y="4271976"/>
                    <a:pt x="557903" y="4070534"/>
                  </a:cubicBezTo>
                  <a:cubicBezTo>
                    <a:pt x="557261" y="4060911"/>
                    <a:pt x="555978" y="4051288"/>
                    <a:pt x="555337" y="4038458"/>
                  </a:cubicBezTo>
                  <a:cubicBezTo>
                    <a:pt x="508505" y="4038458"/>
                    <a:pt x="461672" y="4038458"/>
                    <a:pt x="412916" y="4038458"/>
                  </a:cubicBezTo>
                  <a:cubicBezTo>
                    <a:pt x="405859" y="3968531"/>
                    <a:pt x="398802" y="3901811"/>
                    <a:pt x="392387" y="3835091"/>
                  </a:cubicBezTo>
                  <a:cubicBezTo>
                    <a:pt x="350046" y="3396923"/>
                    <a:pt x="305780" y="2958756"/>
                    <a:pt x="266004" y="2519946"/>
                  </a:cubicBezTo>
                  <a:cubicBezTo>
                    <a:pt x="259589" y="2447453"/>
                    <a:pt x="242268" y="2396130"/>
                    <a:pt x="177473" y="2349940"/>
                  </a:cubicBezTo>
                  <a:cubicBezTo>
                    <a:pt x="58789" y="2265257"/>
                    <a:pt x="2334" y="2138233"/>
                    <a:pt x="1693" y="1991964"/>
                  </a:cubicBezTo>
                  <a:cubicBezTo>
                    <a:pt x="-232" y="1485152"/>
                    <a:pt x="-874" y="978340"/>
                    <a:pt x="1693" y="471528"/>
                  </a:cubicBezTo>
                  <a:cubicBezTo>
                    <a:pt x="2975" y="212348"/>
                    <a:pt x="207625" y="8982"/>
                    <a:pt x="466805" y="3208"/>
                  </a:cubicBezTo>
                  <a:cubicBezTo>
                    <a:pt x="552129" y="1283"/>
                    <a:pt x="638094" y="3208"/>
                    <a:pt x="729192" y="3208"/>
                  </a:cubicBezTo>
                  <a:cubicBezTo>
                    <a:pt x="721494" y="13472"/>
                    <a:pt x="715720" y="20529"/>
                    <a:pt x="710588" y="26945"/>
                  </a:cubicBezTo>
                  <a:cubicBezTo>
                    <a:pt x="630396" y="125741"/>
                    <a:pt x="554695" y="227103"/>
                    <a:pt x="541864" y="358618"/>
                  </a:cubicBezTo>
                  <a:cubicBezTo>
                    <a:pt x="533524" y="445866"/>
                    <a:pt x="532241" y="533757"/>
                    <a:pt x="529675" y="621005"/>
                  </a:cubicBezTo>
                  <a:cubicBezTo>
                    <a:pt x="529033" y="638968"/>
                    <a:pt x="526468" y="648591"/>
                    <a:pt x="509146" y="658214"/>
                  </a:cubicBezTo>
                  <a:cubicBezTo>
                    <a:pt x="443068" y="694140"/>
                    <a:pt x="414199" y="765992"/>
                    <a:pt x="436011" y="835278"/>
                  </a:cubicBezTo>
                  <a:cubicBezTo>
                    <a:pt x="457823" y="903280"/>
                    <a:pt x="521335" y="945622"/>
                    <a:pt x="593829" y="939848"/>
                  </a:cubicBezTo>
                  <a:cubicBezTo>
                    <a:pt x="663114" y="934715"/>
                    <a:pt x="719569" y="880185"/>
                    <a:pt x="729834" y="807692"/>
                  </a:cubicBezTo>
                  <a:cubicBezTo>
                    <a:pt x="740740" y="734557"/>
                    <a:pt x="687492" y="659497"/>
                    <a:pt x="612433" y="643459"/>
                  </a:cubicBezTo>
                  <a:cubicBezTo>
                    <a:pt x="598319" y="640251"/>
                    <a:pt x="585489" y="640251"/>
                    <a:pt x="586772" y="619722"/>
                  </a:cubicBezTo>
                  <a:cubicBezTo>
                    <a:pt x="593187" y="524133"/>
                    <a:pt x="595112" y="427903"/>
                    <a:pt x="605376" y="332315"/>
                  </a:cubicBezTo>
                  <a:cubicBezTo>
                    <a:pt x="609225" y="296389"/>
                    <a:pt x="623981" y="258538"/>
                    <a:pt x="643868" y="228386"/>
                  </a:cubicBezTo>
                  <a:cubicBezTo>
                    <a:pt x="690700" y="155893"/>
                    <a:pt x="742665" y="87249"/>
                    <a:pt x="794629" y="17963"/>
                  </a:cubicBezTo>
                  <a:cubicBezTo>
                    <a:pt x="801685" y="8340"/>
                    <a:pt x="817082" y="5774"/>
                    <a:pt x="828630" y="0"/>
                  </a:cubicBezTo>
                  <a:cubicBezTo>
                    <a:pt x="829913" y="2566"/>
                    <a:pt x="831196" y="4491"/>
                    <a:pt x="832479" y="7057"/>
                  </a:cubicBezTo>
                  <a:cubicBezTo>
                    <a:pt x="767043" y="187328"/>
                    <a:pt x="700965" y="367599"/>
                    <a:pt x="634245" y="551719"/>
                  </a:cubicBezTo>
                  <a:cubicBezTo>
                    <a:pt x="717003" y="577381"/>
                    <a:pt x="797836" y="601759"/>
                    <a:pt x="881236" y="627421"/>
                  </a:cubicBezTo>
                  <a:cubicBezTo>
                    <a:pt x="860065" y="685800"/>
                    <a:pt x="840819" y="743538"/>
                    <a:pt x="817082" y="799352"/>
                  </a:cubicBezTo>
                  <a:cubicBezTo>
                    <a:pt x="806818" y="823730"/>
                    <a:pt x="812592" y="836561"/>
                    <a:pt x="831196" y="852599"/>
                  </a:cubicBezTo>
                  <a:cubicBezTo>
                    <a:pt x="944748" y="952037"/>
                    <a:pt x="1056375" y="1052758"/>
                    <a:pt x="1169926" y="1152195"/>
                  </a:cubicBezTo>
                  <a:cubicBezTo>
                    <a:pt x="1188531" y="1168234"/>
                    <a:pt x="1193021" y="1184914"/>
                    <a:pt x="1193021" y="1207367"/>
                  </a:cubicBezTo>
                  <a:cubicBezTo>
                    <a:pt x="1192380" y="2135667"/>
                    <a:pt x="1192380" y="3063326"/>
                    <a:pt x="1192380" y="3991626"/>
                  </a:cubicBezTo>
                  <a:cubicBezTo>
                    <a:pt x="1192380" y="4005098"/>
                    <a:pt x="1192380" y="4018570"/>
                    <a:pt x="1192380" y="4033967"/>
                  </a:cubicBezTo>
                  <a:cubicBezTo>
                    <a:pt x="1223174" y="4033967"/>
                    <a:pt x="1250759" y="4033967"/>
                    <a:pt x="1283478" y="4033967"/>
                  </a:cubicBezTo>
                  <a:cubicBezTo>
                    <a:pt x="1283478" y="4019212"/>
                    <a:pt x="1283478" y="4005098"/>
                    <a:pt x="1283478" y="3990343"/>
                  </a:cubicBezTo>
                  <a:cubicBezTo>
                    <a:pt x="1283478" y="3063326"/>
                    <a:pt x="1283478" y="2136309"/>
                    <a:pt x="1282836" y="1209292"/>
                  </a:cubicBezTo>
                  <a:cubicBezTo>
                    <a:pt x="1282836" y="1182989"/>
                    <a:pt x="1290535" y="1166309"/>
                    <a:pt x="1309781" y="1149629"/>
                  </a:cubicBezTo>
                  <a:cubicBezTo>
                    <a:pt x="1422691" y="1050833"/>
                    <a:pt x="1533034" y="950754"/>
                    <a:pt x="1646586" y="852599"/>
                  </a:cubicBezTo>
                  <a:cubicBezTo>
                    <a:pt x="1667115" y="835278"/>
                    <a:pt x="1668398" y="821164"/>
                    <a:pt x="1658775" y="798069"/>
                  </a:cubicBezTo>
                  <a:cubicBezTo>
                    <a:pt x="1636963" y="742897"/>
                    <a:pt x="1617075" y="686442"/>
                    <a:pt x="1595264" y="627421"/>
                  </a:cubicBezTo>
                  <a:cubicBezTo>
                    <a:pt x="1678021" y="601759"/>
                    <a:pt x="1758855" y="577381"/>
                    <a:pt x="1842254" y="551719"/>
                  </a:cubicBezTo>
                  <a:cubicBezTo>
                    <a:pt x="1775535" y="368241"/>
                    <a:pt x="1709456" y="187328"/>
                    <a:pt x="1642737" y="3208"/>
                  </a:cubicBezTo>
                  <a:cubicBezTo>
                    <a:pt x="1685720" y="3208"/>
                    <a:pt x="1724853" y="2566"/>
                    <a:pt x="1763987" y="3849"/>
                  </a:cubicBezTo>
                  <a:cubicBezTo>
                    <a:pt x="1771686" y="3849"/>
                    <a:pt x="1780666" y="8340"/>
                    <a:pt x="1787082" y="12831"/>
                  </a:cubicBezTo>
                  <a:cubicBezTo>
                    <a:pt x="1891652" y="87890"/>
                    <a:pt x="1989165" y="170648"/>
                    <a:pt x="2070640" y="271369"/>
                  </a:cubicBezTo>
                  <a:cubicBezTo>
                    <a:pt x="2161738" y="384279"/>
                    <a:pt x="2180984" y="513869"/>
                    <a:pt x="2164304" y="651799"/>
                  </a:cubicBezTo>
                  <a:cubicBezTo>
                    <a:pt x="2159172" y="696065"/>
                    <a:pt x="2146983" y="739047"/>
                    <a:pt x="2138002" y="783313"/>
                  </a:cubicBezTo>
                  <a:cubicBezTo>
                    <a:pt x="1984675" y="732632"/>
                    <a:pt x="1865991" y="789087"/>
                    <a:pt x="1760138" y="887242"/>
                  </a:cubicBezTo>
                  <a:cubicBezTo>
                    <a:pt x="1700475" y="942414"/>
                    <a:pt x="1658134" y="1010416"/>
                    <a:pt x="1627982" y="1085476"/>
                  </a:cubicBezTo>
                  <a:cubicBezTo>
                    <a:pt x="1623491" y="1097023"/>
                    <a:pt x="1613868" y="1108571"/>
                    <a:pt x="1603603" y="1115628"/>
                  </a:cubicBezTo>
                  <a:cubicBezTo>
                    <a:pt x="1565753" y="1141931"/>
                    <a:pt x="1546507" y="1193254"/>
                    <a:pt x="1559337" y="1237520"/>
                  </a:cubicBezTo>
                  <a:cubicBezTo>
                    <a:pt x="1572810" y="1281144"/>
                    <a:pt x="1617075" y="1295258"/>
                    <a:pt x="1653643" y="1267030"/>
                  </a:cubicBezTo>
                  <a:cubicBezTo>
                    <a:pt x="1693418" y="1236236"/>
                    <a:pt x="1704325" y="1174649"/>
                    <a:pt x="1679305" y="1131025"/>
                  </a:cubicBezTo>
                  <a:cubicBezTo>
                    <a:pt x="1675455" y="1123968"/>
                    <a:pt x="1670964" y="1113062"/>
                    <a:pt x="1673531" y="1106646"/>
                  </a:cubicBezTo>
                  <a:cubicBezTo>
                    <a:pt x="1728702" y="966150"/>
                    <a:pt x="1819801" y="859656"/>
                    <a:pt x="1968636" y="817956"/>
                  </a:cubicBezTo>
                  <a:cubicBezTo>
                    <a:pt x="2106566" y="778823"/>
                    <a:pt x="2214344" y="862222"/>
                    <a:pt x="2218193" y="1007209"/>
                  </a:cubicBezTo>
                  <a:cubicBezTo>
                    <a:pt x="2221401" y="1140006"/>
                    <a:pt x="2164946" y="1249067"/>
                    <a:pt x="2074489" y="1342090"/>
                  </a:cubicBezTo>
                  <a:cubicBezTo>
                    <a:pt x="2069357" y="1347863"/>
                    <a:pt x="2055243" y="1349146"/>
                    <a:pt x="2046903" y="1347222"/>
                  </a:cubicBezTo>
                  <a:cubicBezTo>
                    <a:pt x="1996223" y="1335033"/>
                    <a:pt x="1932711" y="1370959"/>
                    <a:pt x="1917955" y="1422281"/>
                  </a:cubicBezTo>
                  <a:cubicBezTo>
                    <a:pt x="1905124" y="1466547"/>
                    <a:pt x="1932711" y="1500549"/>
                    <a:pt x="1978901" y="1494775"/>
                  </a:cubicBezTo>
                  <a:cubicBezTo>
                    <a:pt x="2024449" y="1489001"/>
                    <a:pt x="2057168" y="1463339"/>
                    <a:pt x="2077056" y="1420998"/>
                  </a:cubicBezTo>
                  <a:cubicBezTo>
                    <a:pt x="2083471" y="1406885"/>
                    <a:pt x="2091811" y="1393412"/>
                    <a:pt x="2102717" y="1382506"/>
                  </a:cubicBezTo>
                  <a:cubicBezTo>
                    <a:pt x="2210494" y="1272804"/>
                    <a:pt x="2276573" y="1145780"/>
                    <a:pt x="2265667" y="986680"/>
                  </a:cubicBezTo>
                  <a:cubicBezTo>
                    <a:pt x="2261817" y="929583"/>
                    <a:pt x="2241930" y="878260"/>
                    <a:pt x="2202796" y="835919"/>
                  </a:cubicBezTo>
                  <a:cubicBezTo>
                    <a:pt x="2188683" y="820522"/>
                    <a:pt x="2189324" y="808333"/>
                    <a:pt x="2194456" y="791012"/>
                  </a:cubicBezTo>
                  <a:cubicBezTo>
                    <a:pt x="2235514" y="657573"/>
                    <a:pt x="2243855" y="522850"/>
                    <a:pt x="2201514" y="387487"/>
                  </a:cubicBezTo>
                  <a:cubicBezTo>
                    <a:pt x="2173927" y="300880"/>
                    <a:pt x="2120680" y="229669"/>
                    <a:pt x="2057810" y="166799"/>
                  </a:cubicBezTo>
                  <a:cubicBezTo>
                    <a:pt x="2001996" y="110986"/>
                    <a:pt x="1942334" y="59663"/>
                    <a:pt x="1883312" y="5132"/>
                  </a:cubicBezTo>
                  <a:cubicBezTo>
                    <a:pt x="1995580" y="-3208"/>
                    <a:pt x="2104641" y="8982"/>
                    <a:pt x="2204721" y="68644"/>
                  </a:cubicBezTo>
                  <a:cubicBezTo>
                    <a:pt x="2329820" y="144345"/>
                    <a:pt x="2405521" y="254689"/>
                    <a:pt x="2431824" y="398393"/>
                  </a:cubicBezTo>
                  <a:cubicBezTo>
                    <a:pt x="2433749" y="407374"/>
                    <a:pt x="2436315" y="416997"/>
                    <a:pt x="2438239" y="425979"/>
                  </a:cubicBezTo>
                  <a:cubicBezTo>
                    <a:pt x="2438239" y="964868"/>
                    <a:pt x="2438239" y="1503756"/>
                    <a:pt x="2438239" y="2042645"/>
                  </a:cubicBezTo>
                  <a:cubicBezTo>
                    <a:pt x="2436315" y="2047777"/>
                    <a:pt x="2433749" y="2052268"/>
                    <a:pt x="2433107" y="2057400"/>
                  </a:cubicBezTo>
                  <a:cubicBezTo>
                    <a:pt x="2408729" y="2204312"/>
                    <a:pt x="2333028" y="2316580"/>
                    <a:pt x="2206004" y="2393564"/>
                  </a:cubicBezTo>
                  <a:cubicBezTo>
                    <a:pt x="2186758" y="2405112"/>
                    <a:pt x="2184192" y="2419867"/>
                    <a:pt x="2182268" y="2438472"/>
                  </a:cubicBezTo>
                  <a:cubicBezTo>
                    <a:pt x="2170720" y="2561005"/>
                    <a:pt x="2159172" y="2682896"/>
                    <a:pt x="2147625" y="2805429"/>
                  </a:cubicBezTo>
                  <a:cubicBezTo>
                    <a:pt x="2114264" y="3153140"/>
                    <a:pt x="2080263" y="3500852"/>
                    <a:pt x="2046262" y="3848564"/>
                  </a:cubicBezTo>
                  <a:cubicBezTo>
                    <a:pt x="2040488" y="3910793"/>
                    <a:pt x="2033431" y="3973021"/>
                    <a:pt x="2027016" y="4039099"/>
                  </a:cubicBezTo>
                  <a:cubicBezTo>
                    <a:pt x="1977618" y="4039099"/>
                    <a:pt x="1931427" y="4039099"/>
                    <a:pt x="1883954" y="4039099"/>
                  </a:cubicBezTo>
                  <a:cubicBezTo>
                    <a:pt x="1880746" y="4086573"/>
                    <a:pt x="1877539" y="4130197"/>
                    <a:pt x="1874331" y="4173180"/>
                  </a:cubicBezTo>
                  <a:cubicBezTo>
                    <a:pt x="1861500" y="4344470"/>
                    <a:pt x="1854443" y="4517042"/>
                    <a:pt x="1834555" y="4687690"/>
                  </a:cubicBezTo>
                  <a:cubicBezTo>
                    <a:pt x="1815951" y="4846149"/>
                    <a:pt x="1764628" y="4989853"/>
                    <a:pt x="1585641" y="5038609"/>
                  </a:cubicBezTo>
                  <a:cubicBezTo>
                    <a:pt x="1549714" y="5037326"/>
                    <a:pt x="1515072" y="5037326"/>
                    <a:pt x="1481070" y="5037326"/>
                  </a:cubicBezTo>
                  <a:close/>
                  <a:moveTo>
                    <a:pt x="683002" y="1063022"/>
                  </a:moveTo>
                  <a:cubicBezTo>
                    <a:pt x="683002" y="1106005"/>
                    <a:pt x="683002" y="1147063"/>
                    <a:pt x="683002" y="1192612"/>
                  </a:cubicBezTo>
                  <a:cubicBezTo>
                    <a:pt x="637453" y="1192612"/>
                    <a:pt x="595753" y="1192612"/>
                    <a:pt x="554695" y="1192612"/>
                  </a:cubicBezTo>
                  <a:cubicBezTo>
                    <a:pt x="554695" y="1253558"/>
                    <a:pt x="554695" y="1310013"/>
                    <a:pt x="554695" y="1369034"/>
                  </a:cubicBezTo>
                  <a:cubicBezTo>
                    <a:pt x="597678" y="1369034"/>
                    <a:pt x="638736" y="1369034"/>
                    <a:pt x="683002" y="1369034"/>
                  </a:cubicBezTo>
                  <a:cubicBezTo>
                    <a:pt x="683002" y="1413300"/>
                    <a:pt x="683002" y="1454358"/>
                    <a:pt x="683002" y="1497341"/>
                  </a:cubicBezTo>
                  <a:cubicBezTo>
                    <a:pt x="743947" y="1497341"/>
                    <a:pt x="801044" y="1497341"/>
                    <a:pt x="861348" y="1497341"/>
                  </a:cubicBezTo>
                  <a:cubicBezTo>
                    <a:pt x="861348" y="1454358"/>
                    <a:pt x="861348" y="1413300"/>
                    <a:pt x="861348" y="1368393"/>
                  </a:cubicBezTo>
                  <a:cubicBezTo>
                    <a:pt x="906256" y="1368393"/>
                    <a:pt x="947314" y="1368393"/>
                    <a:pt x="989655" y="1368393"/>
                  </a:cubicBezTo>
                  <a:cubicBezTo>
                    <a:pt x="989655" y="1308088"/>
                    <a:pt x="989655" y="1250992"/>
                    <a:pt x="989655" y="1190687"/>
                  </a:cubicBezTo>
                  <a:cubicBezTo>
                    <a:pt x="946672" y="1190687"/>
                    <a:pt x="905614" y="1190687"/>
                    <a:pt x="860707" y="1190687"/>
                  </a:cubicBezTo>
                  <a:cubicBezTo>
                    <a:pt x="860707" y="1146422"/>
                    <a:pt x="860707" y="1105364"/>
                    <a:pt x="860707" y="1062381"/>
                  </a:cubicBezTo>
                  <a:cubicBezTo>
                    <a:pt x="801044" y="1063022"/>
                    <a:pt x="745231" y="1063022"/>
                    <a:pt x="683002" y="106302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7343696" y="1703596"/>
              <a:ext cx="1359644" cy="1359644"/>
            </a:xfrm>
            <a:custGeom>
              <a:rect b="b" l="l" r="r" t="t"/>
              <a:pathLst>
                <a:path extrusionOk="0" h="1488359" w="1488359">
                  <a:moveTo>
                    <a:pt x="744183" y="1490934"/>
                  </a:moveTo>
                  <a:cubicBezTo>
                    <a:pt x="331035" y="1489009"/>
                    <a:pt x="-1279" y="1154128"/>
                    <a:pt x="4" y="741622"/>
                  </a:cubicBezTo>
                  <a:cubicBezTo>
                    <a:pt x="1928" y="330398"/>
                    <a:pt x="337451" y="-1916"/>
                    <a:pt x="748032" y="8"/>
                  </a:cubicBezTo>
                  <a:cubicBezTo>
                    <a:pt x="1159897" y="1933"/>
                    <a:pt x="1491571" y="336172"/>
                    <a:pt x="1490287" y="747396"/>
                  </a:cubicBezTo>
                  <a:cubicBezTo>
                    <a:pt x="1489004" y="1159261"/>
                    <a:pt x="1154124" y="1492858"/>
                    <a:pt x="744183" y="149093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7520102" y="3199778"/>
              <a:ext cx="1049656" cy="1173959"/>
            </a:xfrm>
            <a:custGeom>
              <a:rect b="b" l="l" r="r" t="t"/>
              <a:pathLst>
                <a:path extrusionOk="0" h="1090608" w="975131">
                  <a:moveTo>
                    <a:pt x="977057" y="494613"/>
                  </a:moveTo>
                  <a:cubicBezTo>
                    <a:pt x="893657" y="520275"/>
                    <a:pt x="812823" y="545294"/>
                    <a:pt x="729424" y="570956"/>
                  </a:cubicBezTo>
                  <a:cubicBezTo>
                    <a:pt x="755728" y="642166"/>
                    <a:pt x="780105" y="710169"/>
                    <a:pt x="806408" y="777530"/>
                  </a:cubicBezTo>
                  <a:cubicBezTo>
                    <a:pt x="814107" y="796776"/>
                    <a:pt x="812823" y="808965"/>
                    <a:pt x="795502" y="823720"/>
                  </a:cubicBezTo>
                  <a:cubicBezTo>
                    <a:pt x="692857" y="912893"/>
                    <a:pt x="592136" y="1003350"/>
                    <a:pt x="488207" y="1095731"/>
                  </a:cubicBezTo>
                  <a:cubicBezTo>
                    <a:pt x="433677" y="1047616"/>
                    <a:pt x="379788" y="999501"/>
                    <a:pt x="325258" y="951386"/>
                  </a:cubicBezTo>
                  <a:cubicBezTo>
                    <a:pt x="276501" y="908403"/>
                    <a:pt x="228386" y="864137"/>
                    <a:pt x="178988" y="821796"/>
                  </a:cubicBezTo>
                  <a:cubicBezTo>
                    <a:pt x="164233" y="809606"/>
                    <a:pt x="162308" y="798700"/>
                    <a:pt x="168724" y="781379"/>
                  </a:cubicBezTo>
                  <a:cubicBezTo>
                    <a:pt x="195027" y="712735"/>
                    <a:pt x="220047" y="644091"/>
                    <a:pt x="246991" y="570956"/>
                  </a:cubicBezTo>
                  <a:cubicBezTo>
                    <a:pt x="163591" y="545294"/>
                    <a:pt x="82758" y="520275"/>
                    <a:pt x="0" y="494613"/>
                  </a:cubicBezTo>
                  <a:cubicBezTo>
                    <a:pt x="48756" y="357966"/>
                    <a:pt x="96230" y="223886"/>
                    <a:pt x="143704" y="89164"/>
                  </a:cubicBezTo>
                  <a:cubicBezTo>
                    <a:pt x="148836" y="75050"/>
                    <a:pt x="153968" y="60936"/>
                    <a:pt x="159101" y="46822"/>
                  </a:cubicBezTo>
                  <a:cubicBezTo>
                    <a:pt x="175781" y="632"/>
                    <a:pt x="185404" y="-5783"/>
                    <a:pt x="232877" y="3840"/>
                  </a:cubicBezTo>
                  <a:cubicBezTo>
                    <a:pt x="241858" y="5764"/>
                    <a:pt x="251481" y="19236"/>
                    <a:pt x="255972" y="29501"/>
                  </a:cubicBezTo>
                  <a:cubicBezTo>
                    <a:pt x="321408" y="194375"/>
                    <a:pt x="385562" y="359250"/>
                    <a:pt x="450357" y="524765"/>
                  </a:cubicBezTo>
                  <a:cubicBezTo>
                    <a:pt x="455489" y="538238"/>
                    <a:pt x="461263" y="551710"/>
                    <a:pt x="469603" y="570956"/>
                  </a:cubicBezTo>
                  <a:cubicBezTo>
                    <a:pt x="483717" y="535671"/>
                    <a:pt x="495264" y="506161"/>
                    <a:pt x="506812" y="477292"/>
                  </a:cubicBezTo>
                  <a:cubicBezTo>
                    <a:pt x="564550" y="329097"/>
                    <a:pt x="622930" y="180903"/>
                    <a:pt x="680026" y="32709"/>
                  </a:cubicBezTo>
                  <a:cubicBezTo>
                    <a:pt x="688366" y="10255"/>
                    <a:pt x="699914" y="1915"/>
                    <a:pt x="723651" y="2557"/>
                  </a:cubicBezTo>
                  <a:cubicBezTo>
                    <a:pt x="801276" y="3840"/>
                    <a:pt x="801276" y="2557"/>
                    <a:pt x="827579" y="76975"/>
                  </a:cubicBezTo>
                  <a:cubicBezTo>
                    <a:pt x="876977" y="214904"/>
                    <a:pt x="926375" y="352193"/>
                    <a:pt x="977057" y="49461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7198967" y="3913809"/>
              <a:ext cx="269320" cy="269320"/>
            </a:xfrm>
            <a:custGeom>
              <a:rect b="b" l="l" r="r" t="t"/>
              <a:pathLst>
                <a:path extrusionOk="0" h="250198" w="250198">
                  <a:moveTo>
                    <a:pt x="127045" y="0"/>
                  </a:moveTo>
                  <a:cubicBezTo>
                    <a:pt x="198897" y="0"/>
                    <a:pt x="254710" y="56455"/>
                    <a:pt x="254710" y="128307"/>
                  </a:cubicBezTo>
                  <a:cubicBezTo>
                    <a:pt x="254710" y="199517"/>
                    <a:pt x="196972" y="256614"/>
                    <a:pt x="126403" y="255972"/>
                  </a:cubicBezTo>
                  <a:cubicBezTo>
                    <a:pt x="57118" y="255331"/>
                    <a:pt x="662" y="198234"/>
                    <a:pt x="21" y="128948"/>
                  </a:cubicBezTo>
                  <a:cubicBezTo>
                    <a:pt x="-1262" y="57738"/>
                    <a:pt x="56476" y="0"/>
                    <a:pt x="127045" y="0"/>
                  </a:cubicBezTo>
                  <a:close/>
                  <a:moveTo>
                    <a:pt x="208520" y="126382"/>
                  </a:moveTo>
                  <a:cubicBezTo>
                    <a:pt x="207878" y="82116"/>
                    <a:pt x="170669" y="45549"/>
                    <a:pt x="126403" y="46191"/>
                  </a:cubicBezTo>
                  <a:cubicBezTo>
                    <a:pt x="81496" y="46832"/>
                    <a:pt x="46212" y="83399"/>
                    <a:pt x="46853" y="128948"/>
                  </a:cubicBezTo>
                  <a:cubicBezTo>
                    <a:pt x="47495" y="174497"/>
                    <a:pt x="83420" y="209782"/>
                    <a:pt x="128328" y="209140"/>
                  </a:cubicBezTo>
                  <a:cubicBezTo>
                    <a:pt x="173235" y="207857"/>
                    <a:pt x="209161" y="171290"/>
                    <a:pt x="208520" y="12638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MG PowerPoint template">
  <a:themeElements>
    <a:clrScheme name="MMG PowerPoint">
      <a:dk1>
        <a:srgbClr val="000000"/>
      </a:dk1>
      <a:lt1>
        <a:srgbClr val="FFFFFF"/>
      </a:lt1>
      <a:dk2>
        <a:srgbClr val="99082B"/>
      </a:dk2>
      <a:lt2>
        <a:srgbClr val="D0023C"/>
      </a:lt2>
      <a:accent1>
        <a:srgbClr val="5F5E5E"/>
      </a:accent1>
      <a:accent2>
        <a:srgbClr val="D0023C"/>
      </a:accent2>
      <a:accent3>
        <a:srgbClr val="F0B400"/>
      </a:accent3>
      <a:accent4>
        <a:srgbClr val="E67B06"/>
      </a:accent4>
      <a:accent5>
        <a:srgbClr val="95C11E"/>
      </a:accent5>
      <a:accent6>
        <a:srgbClr val="6CAAC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weet theme">
  <a:themeElements>
    <a:clrScheme name="Showeet">
      <a:dk1>
        <a:srgbClr val="95A5A6"/>
      </a:dk1>
      <a:lt1>
        <a:srgbClr val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- COLOR 0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Showeet theme">
  <a:themeElements>
    <a:clrScheme name="Showeet theme">
      <a:dk1>
        <a:srgbClr val="000000"/>
      </a:dk1>
      <a:lt1>
        <a:srgbClr val="FFFFFF"/>
      </a:lt1>
      <a:dk2>
        <a:srgbClr val="1D2631"/>
      </a:dk2>
      <a:lt2>
        <a:srgbClr val="EEECE1"/>
      </a:lt2>
      <a:accent1>
        <a:srgbClr val="3F4855"/>
      </a:accent1>
      <a:accent2>
        <a:srgbClr val="F1A138"/>
      </a:accent2>
      <a:accent3>
        <a:srgbClr val="CBDB23"/>
      </a:accent3>
      <a:accent4>
        <a:srgbClr val="590B4E"/>
      </a:accent4>
      <a:accent5>
        <a:srgbClr val="2CA3FC"/>
      </a:accent5>
      <a:accent6>
        <a:srgbClr val="9EB31C"/>
      </a:accent6>
      <a:hlink>
        <a:srgbClr val="B8CCE4"/>
      </a:hlink>
      <a:folHlink>
        <a:srgbClr val="B8CCE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ntents Slide Master">
  <a:themeElements>
    <a:clrScheme name="ALLPPT-ONLINE DOC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